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6"/>
  </p:notesMasterIdLst>
  <p:sldIdLst>
    <p:sldId id="256" r:id="rId2"/>
    <p:sldId id="258" r:id="rId3"/>
    <p:sldId id="260" r:id="rId4"/>
    <p:sldId id="264" r:id="rId5"/>
    <p:sldId id="312" r:id="rId6"/>
    <p:sldId id="313" r:id="rId7"/>
    <p:sldId id="314" r:id="rId8"/>
    <p:sldId id="315" r:id="rId9"/>
    <p:sldId id="316" r:id="rId10"/>
    <p:sldId id="291" r:id="rId11"/>
    <p:sldId id="317" r:id="rId12"/>
    <p:sldId id="318" r:id="rId13"/>
    <p:sldId id="265" r:id="rId14"/>
    <p:sldId id="319" r:id="rId15"/>
  </p:sldIdLst>
  <p:sldSz cx="9144000" cy="5143500" type="screen16x9"/>
  <p:notesSz cx="6858000" cy="9144000"/>
  <p:embeddedFontLst>
    <p:embeddedFont>
      <p:font typeface="Questrial" charset="0"/>
      <p:regular r:id="rId17"/>
    </p:embeddedFont>
    <p:embeddedFont>
      <p:font typeface="Overpass" charset="0"/>
      <p:regular r:id="rId18"/>
      <p:bold r:id="rId19"/>
      <p:italic r:id="rId20"/>
      <p:boldItalic r:id="rId21"/>
    </p:embeddedFont>
    <p:embeddedFont>
      <p:font typeface="Karla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pos="438">
          <p15:clr>
            <a:srgbClr val="9AA0A6"/>
          </p15:clr>
        </p15:guide>
        <p15:guide id="2" pos="5322">
          <p15:clr>
            <a:srgbClr val="9AA0A6"/>
          </p15:clr>
        </p15:guide>
        <p15:guide id="3" orient="horz" pos="141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805D5058-D63D-40ED-9B48-0E4DF70D99C1}">
  <a:tblStyle styleId="{805D5058-D63D-40ED-9B48-0E4DF70D99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-756" y="-90"/>
      </p:cViewPr>
      <p:guideLst>
        <p:guide orient="horz" pos="1417"/>
        <p:guide pos="438"/>
        <p:guide pos="53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105609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8c82ad8581_1_32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8c82ad8581_1_32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9424f7933e_0_24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9424f7933e_0_249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9424f7933e_0_24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9424f7933e_0_249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8e78176e93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8e78176e93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9424f7933e_0_24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9424f7933e_0_249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94a98ebc8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94a98ebc8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9424f7933e_0_24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9424f7933e_0_249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9491f2141d_3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9491f2141d_3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9491f2141d_3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9491f2141d_3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9424f7933e_0_24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9424f7933e_0_249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9424f7933e_0_24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9424f7933e_0_249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9424f7933e_0_24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9424f7933e_0_249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g9b0fdcc6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3" name="Google Shape;1873;g9b0fdcc6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148000" y="800075"/>
            <a:ext cx="402000" cy="402000"/>
          </a:xfrm>
          <a:custGeom>
            <a:avLst/>
            <a:gdLst/>
            <a:ahLst/>
            <a:cxnLst/>
            <a:rect l="l" t="t" r="r" b="b"/>
            <a:pathLst>
              <a:path w="16080" h="16080" fill="none" extrusionOk="0">
                <a:moveTo>
                  <a:pt x="16080" y="16079"/>
                </a:moveTo>
                <a:cubicBezTo>
                  <a:pt x="16080" y="7234"/>
                  <a:pt x="8876" y="0"/>
                  <a:pt x="0" y="0"/>
                </a:cubicBezTo>
              </a:path>
            </a:pathLst>
          </a:custGeom>
          <a:noFill/>
          <a:ln w="151975" cap="flat" cmpd="sng">
            <a:solidFill>
              <a:schemeClr val="accen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77700" y="470700"/>
            <a:ext cx="4970100" cy="31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43434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92507" y="3813448"/>
            <a:ext cx="2485500" cy="60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rgbClr val="BF9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605400" y="1540575"/>
            <a:ext cx="3680700" cy="21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>
                <a:solidFill>
                  <a:schemeClr val="dk1"/>
                </a:solidFill>
              </a:defRPr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>
                <a:solidFill>
                  <a:schemeClr val="dk1"/>
                </a:solidFill>
              </a:defRPr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5946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 rot="-5400000">
            <a:off x="1293325" y="3688388"/>
            <a:ext cx="72975" cy="1219650"/>
            <a:chOff x="7003425" y="480550"/>
            <a:chExt cx="72975" cy="1219650"/>
          </a:xfrm>
        </p:grpSpPr>
        <p:sp>
          <p:nvSpPr>
            <p:cNvPr id="30" name="Google Shape;30;p4"/>
            <p:cNvSpPr/>
            <p:nvPr/>
          </p:nvSpPr>
          <p:spPr>
            <a:xfrm>
              <a:off x="7003425" y="480550"/>
              <a:ext cx="72975" cy="64600"/>
            </a:xfrm>
            <a:custGeom>
              <a:avLst/>
              <a:gdLst/>
              <a:ahLst/>
              <a:cxnLst/>
              <a:rect l="l" t="t" r="r" b="b"/>
              <a:pathLst>
                <a:path w="2919" h="2584" extrusionOk="0">
                  <a:moveTo>
                    <a:pt x="1" y="0"/>
                  </a:moveTo>
                  <a:lnTo>
                    <a:pt x="1430" y="2584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7003425" y="625675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1"/>
                  </a:moveTo>
                  <a:lnTo>
                    <a:pt x="1430" y="2554"/>
                  </a:lnTo>
                  <a:lnTo>
                    <a:pt x="2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003425" y="770050"/>
              <a:ext cx="72975" cy="63875"/>
            </a:xfrm>
            <a:custGeom>
              <a:avLst/>
              <a:gdLst/>
              <a:ahLst/>
              <a:cxnLst/>
              <a:rect l="l" t="t" r="r" b="b"/>
              <a:pathLst>
                <a:path w="2919" h="2555" extrusionOk="0">
                  <a:moveTo>
                    <a:pt x="1" y="1"/>
                  </a:moveTo>
                  <a:lnTo>
                    <a:pt x="1430" y="2554"/>
                  </a:lnTo>
                  <a:lnTo>
                    <a:pt x="2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7003425" y="914450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0"/>
                  </a:moveTo>
                  <a:lnTo>
                    <a:pt x="1430" y="2553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7003425" y="1058825"/>
              <a:ext cx="72975" cy="63100"/>
            </a:xfrm>
            <a:custGeom>
              <a:avLst/>
              <a:gdLst/>
              <a:ahLst/>
              <a:cxnLst/>
              <a:rect l="l" t="t" r="r" b="b"/>
              <a:pathLst>
                <a:path w="2919" h="2524" extrusionOk="0">
                  <a:moveTo>
                    <a:pt x="1" y="0"/>
                  </a:moveTo>
                  <a:lnTo>
                    <a:pt x="1430" y="2523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003425" y="1203200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0"/>
                  </a:moveTo>
                  <a:lnTo>
                    <a:pt x="1430" y="2554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7003425" y="1347575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0"/>
                  </a:moveTo>
                  <a:lnTo>
                    <a:pt x="1430" y="2554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7003425" y="1491950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1"/>
                  </a:moveTo>
                  <a:lnTo>
                    <a:pt x="1430" y="2554"/>
                  </a:lnTo>
                  <a:lnTo>
                    <a:pt x="2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7003425" y="1636325"/>
              <a:ext cx="72975" cy="63875"/>
            </a:xfrm>
            <a:custGeom>
              <a:avLst/>
              <a:gdLst/>
              <a:ahLst/>
              <a:cxnLst/>
              <a:rect l="l" t="t" r="r" b="b"/>
              <a:pathLst>
                <a:path w="2919" h="2555" extrusionOk="0">
                  <a:moveTo>
                    <a:pt x="1" y="1"/>
                  </a:moveTo>
                  <a:lnTo>
                    <a:pt x="1430" y="2554"/>
                  </a:lnTo>
                  <a:lnTo>
                    <a:pt x="2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4"/>
          <p:cNvGrpSpPr/>
          <p:nvPr/>
        </p:nvGrpSpPr>
        <p:grpSpPr>
          <a:xfrm>
            <a:off x="7572325" y="696025"/>
            <a:ext cx="866325" cy="315400"/>
            <a:chOff x="6008725" y="1231300"/>
            <a:chExt cx="866325" cy="315400"/>
          </a:xfrm>
        </p:grpSpPr>
        <p:sp>
          <p:nvSpPr>
            <p:cNvPr id="40" name="Google Shape;40;p4"/>
            <p:cNvSpPr/>
            <p:nvPr/>
          </p:nvSpPr>
          <p:spPr>
            <a:xfrm>
              <a:off x="60087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6141725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627470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640767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654065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6673650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60087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6141725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627470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640767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654065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6673650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60087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6141725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627470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640767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654065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68066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68066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68066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6673650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title"/>
          </p:nvPr>
        </p:nvSpPr>
        <p:spPr>
          <a:xfrm>
            <a:off x="1208650" y="532800"/>
            <a:ext cx="25200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1"/>
          </p:nvPr>
        </p:nvSpPr>
        <p:spPr>
          <a:xfrm>
            <a:off x="1208650" y="2031750"/>
            <a:ext cx="25200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2"/>
          </p:nvPr>
        </p:nvSpPr>
        <p:spPr>
          <a:xfrm>
            <a:off x="5415350" y="2031750"/>
            <a:ext cx="2520000" cy="10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title" idx="3"/>
          </p:nvPr>
        </p:nvSpPr>
        <p:spPr>
          <a:xfrm>
            <a:off x="5415350" y="532800"/>
            <a:ext cx="25200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"/>
          <p:cNvSpPr txBox="1">
            <a:spLocks noGrp="1"/>
          </p:cNvSpPr>
          <p:nvPr>
            <p:ph type="title"/>
          </p:nvPr>
        </p:nvSpPr>
        <p:spPr>
          <a:xfrm>
            <a:off x="589750" y="528775"/>
            <a:ext cx="8100000" cy="10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5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3"/>
          <p:cNvSpPr txBox="1">
            <a:spLocks noGrp="1"/>
          </p:cNvSpPr>
          <p:nvPr>
            <p:ph type="subTitle" idx="1"/>
          </p:nvPr>
        </p:nvSpPr>
        <p:spPr>
          <a:xfrm>
            <a:off x="1431125" y="3064375"/>
            <a:ext cx="1765800" cy="64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hasCustomPrompt="1"/>
          </p:nvPr>
        </p:nvSpPr>
        <p:spPr>
          <a:xfrm>
            <a:off x="667550" y="3064375"/>
            <a:ext cx="7638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2"/>
          </p:nvPr>
        </p:nvSpPr>
        <p:spPr>
          <a:xfrm>
            <a:off x="1431125" y="3631725"/>
            <a:ext cx="18753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3"/>
          </p:nvPr>
        </p:nvSpPr>
        <p:spPr>
          <a:xfrm>
            <a:off x="4090375" y="3064375"/>
            <a:ext cx="1765800" cy="64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4" hasCustomPrompt="1"/>
          </p:nvPr>
        </p:nvSpPr>
        <p:spPr>
          <a:xfrm>
            <a:off x="3326818" y="3064375"/>
            <a:ext cx="7638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5"/>
          </p:nvPr>
        </p:nvSpPr>
        <p:spPr>
          <a:xfrm>
            <a:off x="4090375" y="3631725"/>
            <a:ext cx="18753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6"/>
          </p:nvPr>
        </p:nvSpPr>
        <p:spPr>
          <a:xfrm>
            <a:off x="6788374" y="3064375"/>
            <a:ext cx="1765800" cy="64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7" hasCustomPrompt="1"/>
          </p:nvPr>
        </p:nvSpPr>
        <p:spPr>
          <a:xfrm>
            <a:off x="6024798" y="3064375"/>
            <a:ext cx="7638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8"/>
          </p:nvPr>
        </p:nvSpPr>
        <p:spPr>
          <a:xfrm>
            <a:off x="6788375" y="3631725"/>
            <a:ext cx="18753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9"/>
          </p:nvPr>
        </p:nvSpPr>
        <p:spPr>
          <a:xfrm>
            <a:off x="1431125" y="1560275"/>
            <a:ext cx="1765800" cy="64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13" hasCustomPrompt="1"/>
          </p:nvPr>
        </p:nvSpPr>
        <p:spPr>
          <a:xfrm>
            <a:off x="667650" y="1560275"/>
            <a:ext cx="7638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14"/>
          </p:nvPr>
        </p:nvSpPr>
        <p:spPr>
          <a:xfrm>
            <a:off x="1431125" y="2127625"/>
            <a:ext cx="18753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5"/>
          </p:nvPr>
        </p:nvSpPr>
        <p:spPr>
          <a:xfrm>
            <a:off x="4090375" y="1560275"/>
            <a:ext cx="1765800" cy="64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16" hasCustomPrompt="1"/>
          </p:nvPr>
        </p:nvSpPr>
        <p:spPr>
          <a:xfrm>
            <a:off x="3326818" y="1560275"/>
            <a:ext cx="7638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17"/>
          </p:nvPr>
        </p:nvSpPr>
        <p:spPr>
          <a:xfrm>
            <a:off x="4090376" y="2127625"/>
            <a:ext cx="18753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18"/>
          </p:nvPr>
        </p:nvSpPr>
        <p:spPr>
          <a:xfrm>
            <a:off x="6788374" y="1560275"/>
            <a:ext cx="1765800" cy="64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 b="1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19" hasCustomPrompt="1"/>
          </p:nvPr>
        </p:nvSpPr>
        <p:spPr>
          <a:xfrm>
            <a:off x="6024798" y="1560275"/>
            <a:ext cx="763800" cy="6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20"/>
          </p:nvPr>
        </p:nvSpPr>
        <p:spPr>
          <a:xfrm>
            <a:off x="6788375" y="2127625"/>
            <a:ext cx="1875300" cy="6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21"/>
          </p:nvPr>
        </p:nvSpPr>
        <p:spPr>
          <a:xfrm>
            <a:off x="5400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3"/>
          <p:cNvSpPr/>
          <p:nvPr/>
        </p:nvSpPr>
        <p:spPr>
          <a:xfrm rot="10800000">
            <a:off x="463800" y="4084200"/>
            <a:ext cx="402000" cy="402000"/>
          </a:xfrm>
          <a:custGeom>
            <a:avLst/>
            <a:gdLst/>
            <a:ahLst/>
            <a:cxnLst/>
            <a:rect l="l" t="t" r="r" b="b"/>
            <a:pathLst>
              <a:path w="16080" h="16080" fill="none" extrusionOk="0">
                <a:moveTo>
                  <a:pt x="16080" y="16079"/>
                </a:moveTo>
                <a:cubicBezTo>
                  <a:pt x="16080" y="7234"/>
                  <a:pt x="8876" y="0"/>
                  <a:pt x="0" y="0"/>
                </a:cubicBezTo>
              </a:path>
            </a:pathLst>
          </a:custGeom>
          <a:noFill/>
          <a:ln w="151975" cap="flat" cmpd="sng">
            <a:solidFill>
              <a:srgbClr val="BF9000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" name="Google Shape;137;p13"/>
          <p:cNvGrpSpPr/>
          <p:nvPr/>
        </p:nvGrpSpPr>
        <p:grpSpPr>
          <a:xfrm>
            <a:off x="7572325" y="696025"/>
            <a:ext cx="866325" cy="315400"/>
            <a:chOff x="6008725" y="1231300"/>
            <a:chExt cx="866325" cy="315400"/>
          </a:xfrm>
        </p:grpSpPr>
        <p:sp>
          <p:nvSpPr>
            <p:cNvPr id="138" name="Google Shape;138;p13"/>
            <p:cNvSpPr/>
            <p:nvPr/>
          </p:nvSpPr>
          <p:spPr>
            <a:xfrm>
              <a:off x="60087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6141725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627470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640767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654065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6673650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60087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6141725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627470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640767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654065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6673650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60087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6141725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627470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640767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654065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68066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68066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8066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73650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533500"/>
            <a:ext cx="81000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"/>
              <a:buNone/>
              <a:defRPr sz="3000" b="1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544250"/>
            <a:ext cx="8100000" cy="28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Karla"/>
              <a:buChar char="●"/>
              <a:defRPr sz="16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●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Char char="○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Questrial"/>
              <a:buChar char="■"/>
              <a:defRPr sz="16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8" r:id="rId5"/>
    <p:sldLayoutId id="214748365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ome-maker.site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 txBox="1">
            <a:spLocks noGrp="1"/>
          </p:cNvSpPr>
          <p:nvPr>
            <p:ph type="ctrTitle"/>
          </p:nvPr>
        </p:nvSpPr>
        <p:spPr>
          <a:xfrm>
            <a:off x="577700" y="470700"/>
            <a:ext cx="4582129" cy="13301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000" cap="all" dirty="0">
                <a:latin typeface="Questrial" charset="0"/>
              </a:rPr>
              <a:t>XÂY DỰNG PHẦN MỀM QUẢN LÝ KINH DOANH BẤT ĐỘNG SẢN TẠI MỘT CÔNG TY KINH DOANH VÀ PHÁT TRIỂN NHÀ Ở</a:t>
            </a:r>
          </a:p>
        </p:txBody>
      </p:sp>
      <p:sp>
        <p:nvSpPr>
          <p:cNvPr id="347" name="Google Shape;347;p32"/>
          <p:cNvSpPr txBox="1">
            <a:spLocks noGrp="1"/>
          </p:cNvSpPr>
          <p:nvPr>
            <p:ph type="subTitle" idx="1"/>
          </p:nvPr>
        </p:nvSpPr>
        <p:spPr>
          <a:xfrm>
            <a:off x="620498" y="2021970"/>
            <a:ext cx="4380709" cy="12717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tx1"/>
                </a:solidFill>
                <a:latin typeface="Questrial" charset="0"/>
              </a:rPr>
              <a:t>GVHD 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 :  </a:t>
            </a:r>
            <a:r>
              <a:rPr lang="en-US" dirty="0">
                <a:latin typeface="Questrial" charset="0"/>
              </a:rPr>
              <a:t>TH.S </a:t>
            </a:r>
            <a:r>
              <a:rPr lang="en-US" dirty="0" err="1">
                <a:latin typeface="Questrial" charset="0"/>
              </a:rPr>
              <a:t>Nguyễn</a:t>
            </a:r>
            <a:r>
              <a:rPr lang="en-US" dirty="0">
                <a:latin typeface="Questrial" charset="0"/>
              </a:rPr>
              <a:t> </a:t>
            </a:r>
            <a:r>
              <a:rPr lang="en-US" dirty="0" err="1">
                <a:latin typeface="Questrial" charset="0"/>
              </a:rPr>
              <a:t>Văn</a:t>
            </a:r>
            <a:r>
              <a:rPr lang="en-US" dirty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Thẩm</a:t>
            </a:r>
            <a:endParaRPr lang="en-US" dirty="0" smtClean="0">
              <a:solidFill>
                <a:schemeClr val="tx1"/>
              </a:solidFill>
              <a:latin typeface="Questrial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SVTH    :  </a:t>
            </a:r>
            <a:r>
              <a:rPr lang="en-US" dirty="0" err="1" smtClean="0">
                <a:latin typeface="Questrial" charset="0"/>
              </a:rPr>
              <a:t>Lê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Công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Dũng</a:t>
            </a:r>
            <a:endParaRPr lang="en-US" dirty="0" smtClean="0">
              <a:latin typeface="Questrial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MSV      : </a:t>
            </a:r>
            <a:r>
              <a:rPr lang="en-US" dirty="0" smtClean="0">
                <a:latin typeface="Questrial" charset="0"/>
              </a:rPr>
              <a:t>1651061035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Ngành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:  </a:t>
            </a:r>
            <a:r>
              <a:rPr lang="en-US" dirty="0" err="1" smtClean="0">
                <a:latin typeface="Questrial" charset="0"/>
              </a:rPr>
              <a:t>Công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nghệ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thông</a:t>
            </a:r>
            <a:r>
              <a:rPr lang="en-US" dirty="0" smtClean="0">
                <a:latin typeface="Questrial" charset="0"/>
              </a:rPr>
              <a:t> tin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Quest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3" name="Google Shape;1883;p67"/>
          <p:cNvGrpSpPr/>
          <p:nvPr/>
        </p:nvGrpSpPr>
        <p:grpSpPr>
          <a:xfrm>
            <a:off x="7572325" y="696025"/>
            <a:ext cx="866325" cy="315400"/>
            <a:chOff x="6008725" y="1231300"/>
            <a:chExt cx="866325" cy="315400"/>
          </a:xfrm>
        </p:grpSpPr>
        <p:sp>
          <p:nvSpPr>
            <p:cNvPr id="1884" name="Google Shape;1884;p67"/>
            <p:cNvSpPr/>
            <p:nvPr/>
          </p:nvSpPr>
          <p:spPr>
            <a:xfrm>
              <a:off x="60087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85" name="Google Shape;1885;p67"/>
            <p:cNvSpPr/>
            <p:nvPr/>
          </p:nvSpPr>
          <p:spPr>
            <a:xfrm>
              <a:off x="6141725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86" name="Google Shape;1886;p67"/>
            <p:cNvSpPr/>
            <p:nvPr/>
          </p:nvSpPr>
          <p:spPr>
            <a:xfrm>
              <a:off x="627470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87" name="Google Shape;1887;p67"/>
            <p:cNvSpPr/>
            <p:nvPr/>
          </p:nvSpPr>
          <p:spPr>
            <a:xfrm>
              <a:off x="640767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88" name="Google Shape;1888;p67"/>
            <p:cNvSpPr/>
            <p:nvPr/>
          </p:nvSpPr>
          <p:spPr>
            <a:xfrm>
              <a:off x="654065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89" name="Google Shape;1889;p67"/>
            <p:cNvSpPr/>
            <p:nvPr/>
          </p:nvSpPr>
          <p:spPr>
            <a:xfrm>
              <a:off x="6673650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0" name="Google Shape;1890;p67"/>
            <p:cNvSpPr/>
            <p:nvPr/>
          </p:nvSpPr>
          <p:spPr>
            <a:xfrm>
              <a:off x="60087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1" name="Google Shape;1891;p67"/>
            <p:cNvSpPr/>
            <p:nvPr/>
          </p:nvSpPr>
          <p:spPr>
            <a:xfrm>
              <a:off x="6141725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2" name="Google Shape;1892;p67"/>
            <p:cNvSpPr/>
            <p:nvPr/>
          </p:nvSpPr>
          <p:spPr>
            <a:xfrm>
              <a:off x="627470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3" name="Google Shape;1893;p67"/>
            <p:cNvSpPr/>
            <p:nvPr/>
          </p:nvSpPr>
          <p:spPr>
            <a:xfrm>
              <a:off x="640767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4" name="Google Shape;1894;p67"/>
            <p:cNvSpPr/>
            <p:nvPr/>
          </p:nvSpPr>
          <p:spPr>
            <a:xfrm>
              <a:off x="654065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5" name="Google Shape;1895;p67"/>
            <p:cNvSpPr/>
            <p:nvPr/>
          </p:nvSpPr>
          <p:spPr>
            <a:xfrm>
              <a:off x="6673650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6" name="Google Shape;1896;p67"/>
            <p:cNvSpPr/>
            <p:nvPr/>
          </p:nvSpPr>
          <p:spPr>
            <a:xfrm>
              <a:off x="60087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7" name="Google Shape;1897;p67"/>
            <p:cNvSpPr/>
            <p:nvPr/>
          </p:nvSpPr>
          <p:spPr>
            <a:xfrm>
              <a:off x="6141725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8" name="Google Shape;1898;p67"/>
            <p:cNvSpPr/>
            <p:nvPr/>
          </p:nvSpPr>
          <p:spPr>
            <a:xfrm>
              <a:off x="627470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899" name="Google Shape;1899;p67"/>
            <p:cNvSpPr/>
            <p:nvPr/>
          </p:nvSpPr>
          <p:spPr>
            <a:xfrm>
              <a:off x="640767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00" name="Google Shape;1900;p67"/>
            <p:cNvSpPr/>
            <p:nvPr/>
          </p:nvSpPr>
          <p:spPr>
            <a:xfrm>
              <a:off x="654065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01" name="Google Shape;1901;p67"/>
            <p:cNvSpPr/>
            <p:nvPr/>
          </p:nvSpPr>
          <p:spPr>
            <a:xfrm>
              <a:off x="68066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02" name="Google Shape;1902;p67"/>
            <p:cNvSpPr/>
            <p:nvPr/>
          </p:nvSpPr>
          <p:spPr>
            <a:xfrm>
              <a:off x="68066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03" name="Google Shape;1903;p67"/>
            <p:cNvSpPr/>
            <p:nvPr/>
          </p:nvSpPr>
          <p:spPr>
            <a:xfrm>
              <a:off x="68066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04" name="Google Shape;1904;p67"/>
            <p:cNvSpPr/>
            <p:nvPr/>
          </p:nvSpPr>
          <p:spPr>
            <a:xfrm>
              <a:off x="6673650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1905" name="Google Shape;1905;p67"/>
          <p:cNvGrpSpPr/>
          <p:nvPr/>
        </p:nvGrpSpPr>
        <p:grpSpPr>
          <a:xfrm>
            <a:off x="629988" y="1961925"/>
            <a:ext cx="72975" cy="1219650"/>
            <a:chOff x="7003425" y="480550"/>
            <a:chExt cx="72975" cy="1219650"/>
          </a:xfrm>
        </p:grpSpPr>
        <p:sp>
          <p:nvSpPr>
            <p:cNvPr id="1906" name="Google Shape;1906;p67"/>
            <p:cNvSpPr/>
            <p:nvPr/>
          </p:nvSpPr>
          <p:spPr>
            <a:xfrm>
              <a:off x="7003425" y="480550"/>
              <a:ext cx="72975" cy="64600"/>
            </a:xfrm>
            <a:custGeom>
              <a:avLst/>
              <a:gdLst/>
              <a:ahLst/>
              <a:cxnLst/>
              <a:rect l="l" t="t" r="r" b="b"/>
              <a:pathLst>
                <a:path w="2919" h="2584" extrusionOk="0">
                  <a:moveTo>
                    <a:pt x="1" y="0"/>
                  </a:moveTo>
                  <a:lnTo>
                    <a:pt x="1430" y="2584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07" name="Google Shape;1907;p67"/>
            <p:cNvSpPr/>
            <p:nvPr/>
          </p:nvSpPr>
          <p:spPr>
            <a:xfrm>
              <a:off x="7003425" y="625675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1"/>
                  </a:moveTo>
                  <a:lnTo>
                    <a:pt x="1430" y="2554"/>
                  </a:lnTo>
                  <a:lnTo>
                    <a:pt x="2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08" name="Google Shape;1908;p67"/>
            <p:cNvSpPr/>
            <p:nvPr/>
          </p:nvSpPr>
          <p:spPr>
            <a:xfrm>
              <a:off x="7003425" y="770050"/>
              <a:ext cx="72975" cy="63875"/>
            </a:xfrm>
            <a:custGeom>
              <a:avLst/>
              <a:gdLst/>
              <a:ahLst/>
              <a:cxnLst/>
              <a:rect l="l" t="t" r="r" b="b"/>
              <a:pathLst>
                <a:path w="2919" h="2555" extrusionOk="0">
                  <a:moveTo>
                    <a:pt x="1" y="1"/>
                  </a:moveTo>
                  <a:lnTo>
                    <a:pt x="1430" y="2554"/>
                  </a:lnTo>
                  <a:lnTo>
                    <a:pt x="2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09" name="Google Shape;1909;p67"/>
            <p:cNvSpPr/>
            <p:nvPr/>
          </p:nvSpPr>
          <p:spPr>
            <a:xfrm>
              <a:off x="7003425" y="914450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0"/>
                  </a:moveTo>
                  <a:lnTo>
                    <a:pt x="1430" y="2553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10" name="Google Shape;1910;p67"/>
            <p:cNvSpPr/>
            <p:nvPr/>
          </p:nvSpPr>
          <p:spPr>
            <a:xfrm>
              <a:off x="7003425" y="1058825"/>
              <a:ext cx="72975" cy="63100"/>
            </a:xfrm>
            <a:custGeom>
              <a:avLst/>
              <a:gdLst/>
              <a:ahLst/>
              <a:cxnLst/>
              <a:rect l="l" t="t" r="r" b="b"/>
              <a:pathLst>
                <a:path w="2919" h="2524" extrusionOk="0">
                  <a:moveTo>
                    <a:pt x="1" y="0"/>
                  </a:moveTo>
                  <a:lnTo>
                    <a:pt x="1430" y="2523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11" name="Google Shape;1911;p67"/>
            <p:cNvSpPr/>
            <p:nvPr/>
          </p:nvSpPr>
          <p:spPr>
            <a:xfrm>
              <a:off x="7003425" y="1203200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0"/>
                  </a:moveTo>
                  <a:lnTo>
                    <a:pt x="1430" y="2554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12" name="Google Shape;1912;p67"/>
            <p:cNvSpPr/>
            <p:nvPr/>
          </p:nvSpPr>
          <p:spPr>
            <a:xfrm>
              <a:off x="7003425" y="1347575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0"/>
                  </a:moveTo>
                  <a:lnTo>
                    <a:pt x="1430" y="2554"/>
                  </a:lnTo>
                  <a:lnTo>
                    <a:pt x="29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13" name="Google Shape;1913;p67"/>
            <p:cNvSpPr/>
            <p:nvPr/>
          </p:nvSpPr>
          <p:spPr>
            <a:xfrm>
              <a:off x="7003425" y="1491950"/>
              <a:ext cx="72975" cy="63850"/>
            </a:xfrm>
            <a:custGeom>
              <a:avLst/>
              <a:gdLst/>
              <a:ahLst/>
              <a:cxnLst/>
              <a:rect l="l" t="t" r="r" b="b"/>
              <a:pathLst>
                <a:path w="2919" h="2554" extrusionOk="0">
                  <a:moveTo>
                    <a:pt x="1" y="1"/>
                  </a:moveTo>
                  <a:lnTo>
                    <a:pt x="1430" y="2554"/>
                  </a:lnTo>
                  <a:lnTo>
                    <a:pt x="2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914" name="Google Shape;1914;p67"/>
            <p:cNvSpPr/>
            <p:nvPr/>
          </p:nvSpPr>
          <p:spPr>
            <a:xfrm>
              <a:off x="7003425" y="1636325"/>
              <a:ext cx="72975" cy="63875"/>
            </a:xfrm>
            <a:custGeom>
              <a:avLst/>
              <a:gdLst/>
              <a:ahLst/>
              <a:cxnLst/>
              <a:rect l="l" t="t" r="r" b="b"/>
              <a:pathLst>
                <a:path w="2919" h="2555" extrusionOk="0">
                  <a:moveTo>
                    <a:pt x="1" y="1"/>
                  </a:moveTo>
                  <a:lnTo>
                    <a:pt x="1430" y="2554"/>
                  </a:lnTo>
                  <a:lnTo>
                    <a:pt x="2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45" name="Google Shape;1876;p67"/>
          <p:cNvGrpSpPr/>
          <p:nvPr/>
        </p:nvGrpSpPr>
        <p:grpSpPr>
          <a:xfrm>
            <a:off x="785177" y="1878024"/>
            <a:ext cx="3531696" cy="2689851"/>
            <a:chOff x="1096545" y="1142417"/>
            <a:chExt cx="3753300" cy="2858631"/>
          </a:xfrm>
        </p:grpSpPr>
        <p:sp>
          <p:nvSpPr>
            <p:cNvPr id="46" name="Google Shape;1877;p67"/>
            <p:cNvSpPr/>
            <p:nvPr/>
          </p:nvSpPr>
          <p:spPr>
            <a:xfrm>
              <a:off x="1096545" y="1142417"/>
              <a:ext cx="3753300" cy="2374500"/>
            </a:xfrm>
            <a:prstGeom prst="roundRect">
              <a:avLst>
                <a:gd name="adj" fmla="val 3857"/>
              </a:avLst>
            </a:pr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" name="Google Shape;1878;p67"/>
            <p:cNvSpPr/>
            <p:nvPr/>
          </p:nvSpPr>
          <p:spPr>
            <a:xfrm>
              <a:off x="1122064" y="1168285"/>
              <a:ext cx="3702300" cy="2322900"/>
            </a:xfrm>
            <a:prstGeom prst="roundRect">
              <a:avLst>
                <a:gd name="adj" fmla="val 3282"/>
              </a:avLst>
            </a:pr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" name="Google Shape;1879;p67"/>
            <p:cNvSpPr/>
            <p:nvPr/>
          </p:nvSpPr>
          <p:spPr>
            <a:xfrm>
              <a:off x="2330755" y="3516985"/>
              <a:ext cx="1281701" cy="484063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1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49" name="Google Shape;1880;p67"/>
            <p:cNvCxnSpPr/>
            <p:nvPr/>
          </p:nvCxnSpPr>
          <p:spPr>
            <a:xfrm>
              <a:off x="2344607" y="3955236"/>
              <a:ext cx="12633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5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53"/>
          <a:stretch/>
        </p:blipFill>
        <p:spPr bwMode="auto">
          <a:xfrm>
            <a:off x="926251" y="2009236"/>
            <a:ext cx="3292082" cy="1984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1" name="Google Shape;1830;p66"/>
          <p:cNvGrpSpPr/>
          <p:nvPr/>
        </p:nvGrpSpPr>
        <p:grpSpPr>
          <a:xfrm>
            <a:off x="4610100" y="1457618"/>
            <a:ext cx="2589880" cy="3159114"/>
            <a:chOff x="4420239" y="707200"/>
            <a:chExt cx="3176598" cy="3874788"/>
          </a:xfrm>
        </p:grpSpPr>
        <p:grpSp>
          <p:nvGrpSpPr>
            <p:cNvPr id="52" name="Google Shape;1831;p66"/>
            <p:cNvGrpSpPr/>
            <p:nvPr/>
          </p:nvGrpSpPr>
          <p:grpSpPr>
            <a:xfrm>
              <a:off x="4420239" y="707200"/>
              <a:ext cx="3176598" cy="3874788"/>
              <a:chOff x="4420239" y="707200"/>
              <a:chExt cx="3176598" cy="3874788"/>
            </a:xfrm>
          </p:grpSpPr>
          <p:sp>
            <p:nvSpPr>
              <p:cNvPr id="54" name="Google Shape;1832;p66"/>
              <p:cNvSpPr/>
              <p:nvPr/>
            </p:nvSpPr>
            <p:spPr>
              <a:xfrm>
                <a:off x="4420239" y="707200"/>
                <a:ext cx="3176598" cy="3874788"/>
              </a:xfrm>
              <a:custGeom>
                <a:avLst/>
                <a:gdLst/>
                <a:ahLst/>
                <a:cxnLst/>
                <a:rect l="l" t="t" r="r" b="b"/>
                <a:pathLst>
                  <a:path w="49749" h="71451" extrusionOk="0">
                    <a:moveTo>
                      <a:pt x="1574" y="1"/>
                    </a:moveTo>
                    <a:cubicBezTo>
                      <a:pt x="706" y="1"/>
                      <a:pt x="1" y="706"/>
                      <a:pt x="1" y="1574"/>
                    </a:cubicBezTo>
                    <a:lnTo>
                      <a:pt x="1" y="69877"/>
                    </a:lnTo>
                    <a:cubicBezTo>
                      <a:pt x="1" y="70746"/>
                      <a:pt x="706" y="71451"/>
                      <a:pt x="1574" y="71451"/>
                    </a:cubicBezTo>
                    <a:lnTo>
                      <a:pt x="48175" y="71451"/>
                    </a:lnTo>
                    <a:cubicBezTo>
                      <a:pt x="49044" y="71451"/>
                      <a:pt x="49748" y="70746"/>
                      <a:pt x="49748" y="69877"/>
                    </a:cubicBezTo>
                    <a:lnTo>
                      <a:pt x="49748" y="1574"/>
                    </a:lnTo>
                    <a:cubicBezTo>
                      <a:pt x="49748" y="706"/>
                      <a:pt x="49044" y="1"/>
                      <a:pt x="48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Questrial" charset="0"/>
                </a:endParaRPr>
              </a:p>
            </p:txBody>
          </p:sp>
          <p:sp>
            <p:nvSpPr>
              <p:cNvPr id="55" name="Google Shape;1833;p66"/>
              <p:cNvSpPr/>
              <p:nvPr/>
            </p:nvSpPr>
            <p:spPr>
              <a:xfrm>
                <a:off x="5879713" y="4264550"/>
                <a:ext cx="228600" cy="228600"/>
              </a:xfrm>
              <a:prstGeom prst="donut">
                <a:avLst>
                  <a:gd name="adj" fmla="val 8605"/>
                </a:avLst>
              </a:pr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Questrial" charset="0"/>
                </a:endParaRPr>
              </a:p>
            </p:txBody>
          </p:sp>
        </p:grpSp>
        <p:pic>
          <p:nvPicPr>
            <p:cNvPr id="53" name="Google Shape;1834;p6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62010" y="910748"/>
              <a:ext cx="2693105" cy="3278752"/>
            </a:xfrm>
            <a:prstGeom prst="rect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56" name="Google Shape;1848;p66"/>
          <p:cNvSpPr/>
          <p:nvPr/>
        </p:nvSpPr>
        <p:spPr>
          <a:xfrm>
            <a:off x="7500056" y="2207138"/>
            <a:ext cx="1208388" cy="2409594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estrial" charset="0"/>
            </a:endParaRPr>
          </a:p>
        </p:txBody>
      </p:sp>
      <p:pic>
        <p:nvPicPr>
          <p:cNvPr id="5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034" y="2392129"/>
            <a:ext cx="1159022" cy="2065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8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1" r="-68" b="10005"/>
          <a:stretch/>
        </p:blipFill>
        <p:spPr bwMode="auto">
          <a:xfrm>
            <a:off x="4807216" y="1620323"/>
            <a:ext cx="2197158" cy="26764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0" name="Google Shape;389;p36"/>
          <p:cNvSpPr txBox="1">
            <a:spLocks noGrp="1"/>
          </p:cNvSpPr>
          <p:nvPr>
            <p:ph type="title"/>
          </p:nvPr>
        </p:nvSpPr>
        <p:spPr>
          <a:xfrm>
            <a:off x="5946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Questrial" charset="0"/>
              </a:rPr>
              <a:t>4</a:t>
            </a:r>
            <a:r>
              <a:rPr lang="en" dirty="0" smtClean="0">
                <a:latin typeface="Questrial" charset="0"/>
              </a:rPr>
              <a:t>. Các kết quả</a:t>
            </a:r>
            <a:endParaRPr dirty="0">
              <a:latin typeface="Questrial" charset="0"/>
            </a:endParaRPr>
          </a:p>
        </p:txBody>
      </p:sp>
      <p:sp>
        <p:nvSpPr>
          <p:cNvPr id="61" name="Google Shape;390;p36"/>
          <p:cNvSpPr txBox="1">
            <a:spLocks/>
          </p:cNvSpPr>
          <p:nvPr/>
        </p:nvSpPr>
        <p:spPr>
          <a:xfrm>
            <a:off x="495300" y="1282700"/>
            <a:ext cx="8229600" cy="2741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1600" b="1" dirty="0" err="1" smtClean="0">
                <a:solidFill>
                  <a:schemeClr val="accent1"/>
                </a:solidFill>
                <a:latin typeface="Questrial" charset="0"/>
              </a:rPr>
              <a:t>Tương</a:t>
            </a:r>
            <a:r>
              <a:rPr lang="en-US" sz="1600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sz="1600" b="1" dirty="0" err="1" smtClean="0">
                <a:solidFill>
                  <a:schemeClr val="accent1"/>
                </a:solidFill>
                <a:latin typeface="Questrial" charset="0"/>
              </a:rPr>
              <a:t>thích</a:t>
            </a:r>
            <a:r>
              <a:rPr lang="en-US" sz="1600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sz="1600" b="1" dirty="0" err="1" smtClean="0">
                <a:solidFill>
                  <a:schemeClr val="accent1"/>
                </a:solidFill>
                <a:latin typeface="Questrial" charset="0"/>
              </a:rPr>
              <a:t>với</a:t>
            </a:r>
            <a:r>
              <a:rPr lang="en-US" sz="1600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sz="1600" b="1" dirty="0" err="1" smtClean="0">
                <a:solidFill>
                  <a:schemeClr val="accent1"/>
                </a:solidFill>
                <a:latin typeface="Questrial" charset="0"/>
              </a:rPr>
              <a:t>các</a:t>
            </a:r>
            <a:r>
              <a:rPr lang="en-US" sz="1600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sz="1600" b="1" dirty="0" err="1" smtClean="0">
                <a:solidFill>
                  <a:schemeClr val="accent1"/>
                </a:solidFill>
                <a:latin typeface="Questrial" charset="0"/>
              </a:rPr>
              <a:t>thiết</a:t>
            </a:r>
            <a:r>
              <a:rPr lang="en-US" sz="1600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sz="1600" b="1" dirty="0" err="1" smtClean="0">
                <a:solidFill>
                  <a:schemeClr val="accent1"/>
                </a:solidFill>
                <a:latin typeface="Questrial" charset="0"/>
              </a:rPr>
              <a:t>bị</a:t>
            </a:r>
            <a:endParaRPr lang="vi-VN" sz="1600" b="1" dirty="0" smtClean="0">
              <a:solidFill>
                <a:schemeClr val="accent1"/>
              </a:solidFill>
              <a:latin typeface="Questrial" charset="0"/>
            </a:endParaRPr>
          </a:p>
          <a:p>
            <a:pPr marL="285750" indent="-285750">
              <a:buFontTx/>
              <a:buChar char="-"/>
            </a:pPr>
            <a:endParaRPr lang="vi-VN" sz="1600" b="1" dirty="0">
              <a:solidFill>
                <a:schemeClr val="accent1"/>
              </a:solidFill>
              <a:latin typeface="Quest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6"/>
          <p:cNvSpPr txBox="1">
            <a:spLocks noGrp="1"/>
          </p:cNvSpPr>
          <p:nvPr>
            <p:ph type="title"/>
          </p:nvPr>
        </p:nvSpPr>
        <p:spPr>
          <a:xfrm>
            <a:off x="5946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Questrial" charset="0"/>
              </a:rPr>
              <a:t>4</a:t>
            </a:r>
            <a:r>
              <a:rPr lang="en" dirty="0" smtClean="0">
                <a:latin typeface="Questrial" charset="0"/>
              </a:rPr>
              <a:t>. Các kết quả</a:t>
            </a:r>
            <a:endParaRPr dirty="0">
              <a:latin typeface="Questrial" charset="0"/>
            </a:endParaRPr>
          </a:p>
        </p:txBody>
      </p:sp>
      <p:sp>
        <p:nvSpPr>
          <p:cNvPr id="390" name="Google Shape;390;p36"/>
          <p:cNvSpPr txBox="1">
            <a:spLocks noGrp="1"/>
          </p:cNvSpPr>
          <p:nvPr>
            <p:ph type="body" idx="1"/>
          </p:nvPr>
        </p:nvSpPr>
        <p:spPr>
          <a:xfrm>
            <a:off x="495300" y="1248230"/>
            <a:ext cx="4991100" cy="2776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Thực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hiện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mô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hình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MVC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dirty="0" err="1" smtClean="0">
                <a:latin typeface="Questrial" charset="0"/>
              </a:rPr>
              <a:t>Lớp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b="1" dirty="0" smtClean="0">
                <a:latin typeface="Questrial" charset="0"/>
              </a:rPr>
              <a:t>View </a:t>
            </a:r>
            <a:r>
              <a:rPr lang="en-US" dirty="0" err="1" smtClean="0">
                <a:latin typeface="Questrial" charset="0"/>
              </a:rPr>
              <a:t>có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phần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mở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rộng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là</a:t>
            </a:r>
            <a:r>
              <a:rPr lang="en-US" dirty="0" smtClean="0">
                <a:latin typeface="Questrial" charset="0"/>
              </a:rPr>
              <a:t> .</a:t>
            </a:r>
            <a:r>
              <a:rPr lang="en-US" dirty="0" err="1" smtClean="0">
                <a:latin typeface="Questrial" charset="0"/>
              </a:rPr>
              <a:t>xhtml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được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đặt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trong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thư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mục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src</a:t>
            </a:r>
            <a:r>
              <a:rPr lang="en-US" dirty="0" smtClean="0">
                <a:latin typeface="Questrial" charset="0"/>
              </a:rPr>
              <a:t>/main/</a:t>
            </a:r>
            <a:r>
              <a:rPr lang="en-US" dirty="0" err="1" smtClean="0">
                <a:latin typeface="Questrial" charset="0"/>
              </a:rPr>
              <a:t>webapp</a:t>
            </a:r>
            <a:r>
              <a:rPr lang="en-US" dirty="0" smtClean="0">
                <a:latin typeface="Questrial" charset="0"/>
              </a:rPr>
              <a:t>.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dirty="0" err="1"/>
              <a:t>Các</a:t>
            </a:r>
            <a:r>
              <a:rPr lang="en-US" dirty="0"/>
              <a:t> file java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package </a:t>
            </a:r>
            <a:r>
              <a:rPr lang="en-US" b="1" dirty="0"/>
              <a:t>controller</a:t>
            </a:r>
            <a:r>
              <a:rPr lang="en-US" dirty="0"/>
              <a:t>, </a:t>
            </a:r>
            <a:r>
              <a:rPr lang="en-US" b="1" dirty="0"/>
              <a:t>service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đóng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nhiệm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b="1" dirty="0" smtClean="0"/>
              <a:t>Controller</a:t>
            </a:r>
            <a:r>
              <a:rPr lang="en-US" dirty="0" smtClean="0"/>
              <a:t>. 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dirty="0" err="1"/>
              <a:t>Các</a:t>
            </a:r>
            <a:r>
              <a:rPr lang="en-US" dirty="0"/>
              <a:t> file java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package </a:t>
            </a:r>
            <a:r>
              <a:rPr lang="en-US" b="1" dirty="0"/>
              <a:t>modal</a:t>
            </a:r>
            <a:r>
              <a:rPr lang="en-US" dirty="0"/>
              <a:t>, </a:t>
            </a:r>
            <a:r>
              <a:rPr lang="en-US" b="1" dirty="0"/>
              <a:t>repository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nhiệm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b="1" dirty="0" smtClean="0"/>
              <a:t>Modal</a:t>
            </a:r>
            <a:endParaRPr b="1" dirty="0">
              <a:solidFill>
                <a:schemeClr val="accent1"/>
              </a:solidFill>
              <a:latin typeface="Questrial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5626918" y="576171"/>
            <a:ext cx="3115310" cy="3816985"/>
          </a:xfrm>
          <a:prstGeom prst="rect">
            <a:avLst/>
          </a:prstGeom>
          <a:ln w="3175">
            <a:solidFill>
              <a:schemeClr val="accent1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577824" y="4441548"/>
            <a:ext cx="12134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 smtClean="0">
                <a:latin typeface="Questrial" charset="0"/>
              </a:rPr>
              <a:t>Cấu</a:t>
            </a:r>
            <a:r>
              <a:rPr lang="en-US" sz="1100" dirty="0" smtClean="0">
                <a:latin typeface="Questrial" charset="0"/>
              </a:rPr>
              <a:t> </a:t>
            </a:r>
            <a:r>
              <a:rPr lang="en-US" sz="1100" dirty="0" err="1" smtClean="0">
                <a:latin typeface="Questrial" charset="0"/>
              </a:rPr>
              <a:t>trúc</a:t>
            </a:r>
            <a:r>
              <a:rPr lang="en-US" sz="1100" dirty="0" smtClean="0">
                <a:latin typeface="Questrial" charset="0"/>
              </a:rPr>
              <a:t> </a:t>
            </a:r>
            <a:r>
              <a:rPr lang="en-US" sz="1100" dirty="0" err="1" smtClean="0">
                <a:latin typeface="Questrial" charset="0"/>
              </a:rPr>
              <a:t>dự</a:t>
            </a:r>
            <a:r>
              <a:rPr lang="en-US" sz="1100" dirty="0" smtClean="0">
                <a:latin typeface="Questrial" charset="0"/>
              </a:rPr>
              <a:t> </a:t>
            </a:r>
            <a:r>
              <a:rPr lang="en-US" sz="1100" dirty="0" err="1" smtClean="0">
                <a:latin typeface="Questrial" charset="0"/>
              </a:rPr>
              <a:t>án</a:t>
            </a:r>
            <a:endParaRPr lang="en-US" sz="1100" dirty="0">
              <a:latin typeface="Quest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667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6"/>
          <p:cNvSpPr txBox="1">
            <a:spLocks noGrp="1"/>
          </p:cNvSpPr>
          <p:nvPr>
            <p:ph type="title"/>
          </p:nvPr>
        </p:nvSpPr>
        <p:spPr>
          <a:xfrm>
            <a:off x="5946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Questrial" charset="0"/>
              </a:rPr>
              <a:t>4</a:t>
            </a:r>
            <a:r>
              <a:rPr lang="en" dirty="0" smtClean="0">
                <a:latin typeface="Questrial" charset="0"/>
              </a:rPr>
              <a:t>. Các kết quả</a:t>
            </a:r>
            <a:endParaRPr dirty="0">
              <a:latin typeface="Questrial" charset="0"/>
            </a:endParaRPr>
          </a:p>
        </p:txBody>
      </p:sp>
      <p:sp>
        <p:nvSpPr>
          <p:cNvPr id="8" name="Google Shape;390;p36"/>
          <p:cNvSpPr txBox="1">
            <a:spLocks noGrp="1"/>
          </p:cNvSpPr>
          <p:nvPr>
            <p:ph type="body" idx="1"/>
          </p:nvPr>
        </p:nvSpPr>
        <p:spPr>
          <a:xfrm>
            <a:off x="495300" y="1248230"/>
            <a:ext cx="7937500" cy="27761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Thử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nghiệm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triển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khai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ứng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dụng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lên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VPS</a:t>
            </a:r>
          </a:p>
          <a:p>
            <a:pPr marL="457200" lvl="1" indent="0">
              <a:spcBef>
                <a:spcPts val="60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b="1" dirty="0" err="1" smtClean="0">
                <a:solidFill>
                  <a:schemeClr val="tx1"/>
                </a:solidFill>
                <a:latin typeface="Questrial" charset="0"/>
              </a:rPr>
              <a:t>Hệ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Questrial" charset="0"/>
              </a:rPr>
              <a:t>điều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Questrial" charset="0"/>
              </a:rPr>
              <a:t>hành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: </a:t>
            </a:r>
            <a:r>
              <a:rPr lang="en-US" dirty="0"/>
              <a:t>Centos </a:t>
            </a:r>
            <a:r>
              <a:rPr lang="en-US" dirty="0" smtClean="0"/>
              <a:t>7</a:t>
            </a:r>
            <a:endParaRPr lang="en-US" b="1" dirty="0" smtClean="0">
              <a:latin typeface="Questrial" charset="0"/>
            </a:endParaRPr>
          </a:p>
          <a:p>
            <a:pPr marL="457200" lvl="1" indent="0">
              <a:spcBef>
                <a:spcPts val="60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b="1" dirty="0" err="1">
                <a:solidFill>
                  <a:schemeClr val="tx1"/>
                </a:solidFill>
                <a:latin typeface="Questrial" charset="0"/>
              </a:rPr>
              <a:t>Cấu</a:t>
            </a:r>
            <a:r>
              <a:rPr lang="en-US" b="1" dirty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Questrial" charset="0"/>
              </a:rPr>
              <a:t>hình</a:t>
            </a:r>
            <a:r>
              <a:rPr lang="en-US" b="1" dirty="0">
                <a:solidFill>
                  <a:schemeClr val="tx1"/>
                </a:solidFill>
                <a:latin typeface="Questrial" charset="0"/>
              </a:rPr>
              <a:t>: 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smtClean="0"/>
              <a:t>Intel(R</a:t>
            </a:r>
            <a:r>
              <a:rPr lang="en-US" dirty="0"/>
              <a:t>) Xeon(R) CPU E5-2620 0 @ 2.00GHz  5.65GB Ram – 45GB </a:t>
            </a:r>
            <a:r>
              <a:rPr lang="en-US" dirty="0" smtClean="0"/>
              <a:t>SSD</a:t>
            </a:r>
            <a:endParaRPr lang="en-US" b="1" dirty="0">
              <a:latin typeface="Questrial" charset="0"/>
            </a:endParaRPr>
          </a:p>
          <a:p>
            <a:pPr marL="457200" lvl="1" indent="0">
              <a:spcBef>
                <a:spcPts val="60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b="1" dirty="0" err="1" smtClean="0">
                <a:solidFill>
                  <a:schemeClr val="tx1"/>
                </a:solidFill>
                <a:latin typeface="Questrial" charset="0"/>
              </a:rPr>
              <a:t>Tên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Questrial" charset="0"/>
              </a:rPr>
              <a:t>miền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: </a:t>
            </a:r>
            <a:r>
              <a:rPr lang="en-US" u="sng" dirty="0">
                <a:hlinkClick r:id="rId4"/>
              </a:rPr>
              <a:t>http://home-maker.site</a:t>
            </a:r>
            <a:r>
              <a:rPr lang="en-US" u="sng" dirty="0" smtClean="0">
                <a:hlinkClick r:id="rId4"/>
              </a:rPr>
              <a:t>/</a:t>
            </a:r>
            <a:r>
              <a:rPr lang="en-US" dirty="0" smtClean="0"/>
              <a:t>    (125.212.229.17)</a:t>
            </a:r>
          </a:p>
          <a:p>
            <a:pPr marL="457200" lvl="1" indent="0">
              <a:spcBef>
                <a:spcPts val="60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b="1" dirty="0" err="1" smtClean="0">
                <a:solidFill>
                  <a:schemeClr val="tx1"/>
                </a:solidFill>
                <a:latin typeface="Questrial" charset="0"/>
              </a:rPr>
              <a:t>Sử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Questrial" charset="0"/>
              </a:rPr>
              <a:t>dụng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Questrial" charset="0"/>
              </a:rPr>
              <a:t>tài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Questrial" charset="0"/>
              </a:rPr>
              <a:t>nguyên</a:t>
            </a:r>
            <a:r>
              <a:rPr lang="en-US" b="1" dirty="0" smtClean="0">
                <a:solidFill>
                  <a:schemeClr val="tx1"/>
                </a:solidFill>
                <a:latin typeface="Questrial" charset="0"/>
              </a:rPr>
              <a:t>: </a:t>
            </a:r>
          </a:p>
          <a:p>
            <a:pPr marL="457200" lvl="1" indent="0">
              <a:spcBef>
                <a:spcPts val="600"/>
              </a:spcBef>
              <a:buNone/>
            </a:pPr>
            <a:r>
              <a:rPr lang="en-US" b="1" dirty="0">
                <a:solidFill>
                  <a:schemeClr val="tx1"/>
                </a:solidFill>
                <a:latin typeface="Questrial" charset="0"/>
              </a:rPr>
              <a:t>	</a:t>
            </a:r>
            <a:r>
              <a:rPr lang="en-US" cap="small" dirty="0"/>
              <a:t>Ram :  (Total) 5.56     (Used)  1.38   (GB)</a:t>
            </a:r>
            <a:endParaRPr lang="en-US" dirty="0"/>
          </a:p>
          <a:p>
            <a:pPr marL="457200" lvl="1" indent="0">
              <a:spcBef>
                <a:spcPts val="600"/>
              </a:spcBef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	</a:t>
            </a:r>
            <a:r>
              <a:rPr lang="en-US" cap="small" dirty="0"/>
              <a:t>SSD :   (Total) 45        (Used)  2.9	 </a:t>
            </a:r>
            <a:r>
              <a:rPr lang="en-US" cap="small" dirty="0" smtClean="0"/>
              <a:t>   (</a:t>
            </a:r>
            <a:r>
              <a:rPr lang="en-US" cap="small" dirty="0"/>
              <a:t>GB)</a:t>
            </a:r>
            <a:endParaRPr lang="en-US" dirty="0"/>
          </a:p>
          <a:p>
            <a:pPr marL="457200" lvl="1" indent="0">
              <a:spcBef>
                <a:spcPts val="600"/>
              </a:spcBef>
              <a:buNone/>
            </a:pPr>
            <a:endParaRPr b="1" dirty="0">
              <a:solidFill>
                <a:schemeClr val="tx1"/>
              </a:solidFill>
              <a:latin typeface="Quest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53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1"/>
          <p:cNvSpPr txBox="1">
            <a:spLocks noGrp="1"/>
          </p:cNvSpPr>
          <p:nvPr>
            <p:ph type="title"/>
          </p:nvPr>
        </p:nvSpPr>
        <p:spPr>
          <a:xfrm>
            <a:off x="5664536" y="1324029"/>
            <a:ext cx="2520000" cy="799500"/>
          </a:xfrm>
          <a:prstGeom prst="rect">
            <a:avLst/>
          </a:prstGeom>
        </p:spPr>
        <p:txBody>
          <a:bodyPr spcFirstLastPara="1" wrap="square" lIns="9000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Questrial" charset="0"/>
              </a:rPr>
              <a:t>Hạn chế</a:t>
            </a:r>
            <a:endParaRPr dirty="0">
              <a:latin typeface="Questrial" charset="0"/>
            </a:endParaRPr>
          </a:p>
        </p:txBody>
      </p:sp>
      <p:sp>
        <p:nvSpPr>
          <p:cNvPr id="493" name="Google Shape;493;p41"/>
          <p:cNvSpPr txBox="1">
            <a:spLocks noGrp="1"/>
          </p:cNvSpPr>
          <p:nvPr>
            <p:ph type="subTitle" idx="1"/>
          </p:nvPr>
        </p:nvSpPr>
        <p:spPr>
          <a:xfrm>
            <a:off x="725714" y="1959428"/>
            <a:ext cx="3595036" cy="20900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 err="1" smtClean="0">
                <a:latin typeface="Questrial" charset="0"/>
              </a:rPr>
              <a:t>Phần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mềm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cơ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bản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giải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quyết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được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nhu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cầu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quản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lý</a:t>
            </a:r>
            <a:r>
              <a:rPr lang="en-US" dirty="0" smtClean="0">
                <a:latin typeface="Questrial" charset="0"/>
              </a:rPr>
              <a:t>  </a:t>
            </a:r>
            <a:r>
              <a:rPr lang="en-US" dirty="0" err="1" smtClean="0">
                <a:latin typeface="Questrial" charset="0"/>
              </a:rPr>
              <a:t>của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một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công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ty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kinh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doanh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và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phát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triển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nhà</a:t>
            </a:r>
            <a:r>
              <a:rPr lang="en-US" dirty="0" smtClean="0">
                <a:latin typeface="Questrial" charset="0"/>
              </a:rPr>
              <a:t> ở.</a:t>
            </a:r>
          </a:p>
          <a:p>
            <a:pPr marL="285750" lvl="0" indent="-285750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en-US" dirty="0" err="1" smtClean="0">
                <a:latin typeface="Questrial" charset="0"/>
              </a:rPr>
              <a:t>Phát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triển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đầy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đủ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các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tính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năng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đã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đặt</a:t>
            </a:r>
            <a:r>
              <a:rPr lang="en-US" dirty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ra</a:t>
            </a:r>
            <a:endParaRPr dirty="0">
              <a:latin typeface="Questrial" charset="0"/>
            </a:endParaRPr>
          </a:p>
          <a:p>
            <a:pPr marL="0" lvl="0" indent="0" algn="ctr" rtl="0">
              <a:spcBef>
                <a:spcPts val="600"/>
              </a:spcBef>
              <a:spcAft>
                <a:spcPts val="1600"/>
              </a:spcAft>
              <a:buNone/>
            </a:pPr>
            <a:endParaRPr dirty="0">
              <a:latin typeface="Questrial" charset="0"/>
            </a:endParaRPr>
          </a:p>
        </p:txBody>
      </p:sp>
      <p:sp>
        <p:nvSpPr>
          <p:cNvPr id="494" name="Google Shape;494;p41"/>
          <p:cNvSpPr txBox="1">
            <a:spLocks noGrp="1"/>
          </p:cNvSpPr>
          <p:nvPr>
            <p:ph type="subTitle" idx="2"/>
          </p:nvPr>
        </p:nvSpPr>
        <p:spPr>
          <a:xfrm>
            <a:off x="5341257" y="1988456"/>
            <a:ext cx="3353343" cy="20610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600"/>
              </a:spcAft>
              <a:buFontTx/>
              <a:buChar char="-"/>
            </a:pP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Lượng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dữ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liệ</a:t>
            </a:r>
            <a:r>
              <a:rPr lang="en-US" dirty="0" err="1" smtClean="0">
                <a:latin typeface="Questrial" charset="0"/>
              </a:rPr>
              <a:t>u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chưa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phong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phú</a:t>
            </a:r>
            <a:endParaRPr lang="en-US" dirty="0">
              <a:latin typeface="Questrial" charset="0"/>
            </a:endParaRPr>
          </a:p>
          <a:p>
            <a:pPr marL="285750" lvl="0" indent="-285750" rtl="0">
              <a:spcBef>
                <a:spcPts val="0"/>
              </a:spcBef>
              <a:spcAft>
                <a:spcPts val="600"/>
              </a:spcAft>
              <a:buFontTx/>
              <a:buChar char="-"/>
            </a:pP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Các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tính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năng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chưa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thực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sự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hoàn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thiện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,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thiếu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tính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gắn</a:t>
            </a:r>
            <a:r>
              <a:rPr lang="en-US" dirty="0" smtClean="0">
                <a:solidFill>
                  <a:schemeClr val="dk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dk1"/>
                </a:solidFill>
                <a:latin typeface="Questrial" charset="0"/>
              </a:rPr>
              <a:t>kết</a:t>
            </a:r>
            <a:endParaRPr lang="en-US" dirty="0" smtClean="0">
              <a:solidFill>
                <a:schemeClr val="dk1"/>
              </a:solidFill>
              <a:latin typeface="Questrial" charset="0"/>
            </a:endParaRPr>
          </a:p>
          <a:p>
            <a:pPr marL="0" lvl="0" indent="0" rtl="0">
              <a:spcBef>
                <a:spcPts val="0"/>
              </a:spcBef>
              <a:spcAft>
                <a:spcPts val="600"/>
              </a:spcAft>
            </a:pPr>
            <a:endParaRPr dirty="0">
              <a:solidFill>
                <a:schemeClr val="dk1"/>
              </a:solidFill>
              <a:latin typeface="Questrial" charset="0"/>
            </a:endParaRPr>
          </a:p>
        </p:txBody>
      </p:sp>
      <p:sp>
        <p:nvSpPr>
          <p:cNvPr id="495" name="Google Shape;495;p41"/>
          <p:cNvSpPr txBox="1">
            <a:spLocks noGrp="1"/>
          </p:cNvSpPr>
          <p:nvPr>
            <p:ph type="title" idx="3"/>
          </p:nvPr>
        </p:nvSpPr>
        <p:spPr>
          <a:xfrm>
            <a:off x="1133636" y="1338543"/>
            <a:ext cx="2494935" cy="6127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Questrial" charset="0"/>
              </a:rPr>
              <a:t>Đạt được</a:t>
            </a:r>
            <a:endParaRPr dirty="0">
              <a:latin typeface="Questrial" charset="0"/>
            </a:endParaRPr>
          </a:p>
        </p:txBody>
      </p:sp>
      <p:pic>
        <p:nvPicPr>
          <p:cNvPr id="502" name="Google Shape;502;p41"/>
          <p:cNvPicPr preferRelativeResize="0"/>
          <p:nvPr/>
        </p:nvPicPr>
        <p:blipFill rotWithShape="1">
          <a:blip r:embed="rId3">
            <a:alphaModFix/>
          </a:blip>
          <a:srcRect t="5293" b="57478"/>
          <a:stretch/>
        </p:blipFill>
        <p:spPr>
          <a:xfrm>
            <a:off x="3817284" y="4049488"/>
            <a:ext cx="1654629" cy="109401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389;p36"/>
          <p:cNvSpPr txBox="1">
            <a:spLocks/>
          </p:cNvSpPr>
          <p:nvPr/>
        </p:nvSpPr>
        <p:spPr>
          <a:xfrm>
            <a:off x="594600" y="533500"/>
            <a:ext cx="81000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verpass"/>
              <a:buNone/>
              <a:defRPr sz="3000" b="1" i="0" u="none" strike="noStrike" cap="none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mtClean="0">
                <a:latin typeface="Questrial" charset="0"/>
              </a:rPr>
              <a:t>4. Các kết quả</a:t>
            </a:r>
            <a:endParaRPr lang="en-US" dirty="0">
              <a:latin typeface="Questrial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0750" y="1557791"/>
            <a:ext cx="647700" cy="85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6"/>
          <p:cNvSpPr txBox="1">
            <a:spLocks noGrp="1"/>
          </p:cNvSpPr>
          <p:nvPr>
            <p:ph type="title"/>
          </p:nvPr>
        </p:nvSpPr>
        <p:spPr>
          <a:xfrm>
            <a:off x="5946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Questrial" charset="0"/>
              </a:rPr>
              <a:t>5. Hướng phát triển đề tài</a:t>
            </a:r>
            <a:endParaRPr dirty="0">
              <a:latin typeface="Questrial" charset="0"/>
            </a:endParaRPr>
          </a:p>
        </p:txBody>
      </p:sp>
      <p:sp>
        <p:nvSpPr>
          <p:cNvPr id="390" name="Google Shape;390;p36"/>
          <p:cNvSpPr txBox="1">
            <a:spLocks noGrp="1"/>
          </p:cNvSpPr>
          <p:nvPr>
            <p:ph type="body" idx="1"/>
          </p:nvPr>
        </p:nvSpPr>
        <p:spPr>
          <a:xfrm>
            <a:off x="495300" y="1282700"/>
            <a:ext cx="8229600" cy="2741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Khắc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phục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các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hạn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chế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Phát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triển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thêm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tính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năng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như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: 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Quản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lý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quá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trình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phát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triển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bất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động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sản</a:t>
            </a:r>
            <a:endParaRPr lang="en-US" dirty="0" smtClean="0">
              <a:solidFill>
                <a:schemeClr val="tx1"/>
              </a:solidFill>
              <a:latin typeface="Questrial" charset="0"/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Quản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lý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nhân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sự</a:t>
            </a:r>
            <a:endParaRPr lang="en-US" dirty="0" smtClean="0">
              <a:solidFill>
                <a:schemeClr val="tx1"/>
              </a:solidFill>
              <a:latin typeface="Questrial" charset="0"/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Kế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toán</a:t>
            </a:r>
            <a:endParaRPr lang="en-US" dirty="0" smtClean="0">
              <a:solidFill>
                <a:schemeClr val="tx1"/>
              </a:solidFill>
              <a:latin typeface="Questrial" charset="0"/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+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Áp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dụng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mechine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learning : </a:t>
            </a:r>
            <a:r>
              <a:rPr lang="en-US" dirty="0" err="1">
                <a:solidFill>
                  <a:schemeClr val="tx1"/>
                </a:solidFill>
                <a:latin typeface="Questrial" charset="0"/>
              </a:rPr>
              <a:t>Gợi</a:t>
            </a:r>
            <a:r>
              <a:rPr lang="en-US" dirty="0">
                <a:solidFill>
                  <a:schemeClr val="tx1"/>
                </a:solidFill>
                <a:latin typeface="Questrial" charset="0"/>
              </a:rPr>
              <a:t> ý </a:t>
            </a:r>
            <a:r>
              <a:rPr lang="en-US" dirty="0" err="1">
                <a:solidFill>
                  <a:schemeClr val="tx1"/>
                </a:solidFill>
                <a:latin typeface="Questrial" charset="0"/>
              </a:rPr>
              <a:t>bất</a:t>
            </a:r>
            <a:r>
              <a:rPr lang="en-US" dirty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Questrial" charset="0"/>
              </a:rPr>
              <a:t>động</a:t>
            </a:r>
            <a:r>
              <a:rPr lang="en-US" dirty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sản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hỗ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trợ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định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giá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bất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động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sản</a:t>
            </a:r>
            <a:endParaRPr lang="en-US" dirty="0" smtClean="0">
              <a:solidFill>
                <a:schemeClr val="tx1"/>
              </a:solidFill>
              <a:latin typeface="Questrial" charset="0"/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...</a:t>
            </a:r>
          </a:p>
          <a:p>
            <a:pPr marL="457200" lvl="1" indent="0">
              <a:buNone/>
            </a:pPr>
            <a:endParaRPr lang="en-US" dirty="0" smtClean="0">
              <a:solidFill>
                <a:schemeClr val="tx1"/>
              </a:solidFill>
              <a:latin typeface="Questrial" charset="0"/>
            </a:endParaRPr>
          </a:p>
          <a:p>
            <a:pPr marL="457200" lvl="1" indent="0">
              <a:buNone/>
            </a:pPr>
            <a:endParaRPr lang="en-US" dirty="0" smtClean="0">
              <a:solidFill>
                <a:schemeClr val="tx1"/>
              </a:solidFill>
              <a:latin typeface="Questrial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b="1" dirty="0">
              <a:solidFill>
                <a:schemeClr val="accent1"/>
              </a:solidFill>
              <a:latin typeface="Quest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9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4"/>
          <p:cNvSpPr txBox="1">
            <a:spLocks noGrp="1"/>
          </p:cNvSpPr>
          <p:nvPr>
            <p:ph type="title" idx="21"/>
          </p:nvPr>
        </p:nvSpPr>
        <p:spPr>
          <a:xfrm>
            <a:off x="601800" y="533500"/>
            <a:ext cx="79764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Questrial" charset="0"/>
              </a:rPr>
              <a:t>NỘI DUNG CHÍNH</a:t>
            </a:r>
            <a:endParaRPr dirty="0">
              <a:latin typeface="Questrial" charset="0"/>
            </a:endParaRPr>
          </a:p>
        </p:txBody>
      </p:sp>
      <p:sp>
        <p:nvSpPr>
          <p:cNvPr id="39" name="Google Shape;353;p33"/>
          <p:cNvSpPr txBox="1">
            <a:spLocks/>
          </p:cNvSpPr>
          <p:nvPr/>
        </p:nvSpPr>
        <p:spPr>
          <a:xfrm>
            <a:off x="605400" y="1264200"/>
            <a:ext cx="79332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Karla"/>
              <a:buNone/>
              <a:defRPr sz="1600" b="1" i="0" u="none" strike="noStrike" cap="none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r>
              <a:rPr lang="vi-VN" sz="2400" b="0" dirty="0" smtClean="0">
                <a:solidFill>
                  <a:schemeClr val="tx1"/>
                </a:solidFill>
                <a:latin typeface="Questrial" charset="0"/>
              </a:rPr>
              <a:t>1. Đặt vấn đề</a:t>
            </a:r>
          </a:p>
          <a:p>
            <a:pPr marL="0" indent="0">
              <a:buClr>
                <a:schemeClr val="dk1"/>
              </a:buClr>
              <a:buSzPts val="1100"/>
            </a:pPr>
            <a:r>
              <a:rPr lang="vi-VN" sz="2400" b="0" dirty="0" smtClean="0">
                <a:solidFill>
                  <a:schemeClr val="tx1"/>
                </a:solidFill>
                <a:latin typeface="Questrial" charset="0"/>
              </a:rPr>
              <a:t>2. Mục đích của đề tài</a:t>
            </a:r>
          </a:p>
          <a:p>
            <a:pPr marL="0" indent="0">
              <a:buClr>
                <a:schemeClr val="dk1"/>
              </a:buClr>
              <a:buSzPts val="1100"/>
            </a:pPr>
            <a:r>
              <a:rPr lang="vi-VN" sz="2400" b="0" dirty="0" smtClean="0">
                <a:solidFill>
                  <a:schemeClr val="tx1"/>
                </a:solidFill>
                <a:latin typeface="Questrial" charset="0"/>
              </a:rPr>
              <a:t>3. Quy trình xây dựng hệ thống</a:t>
            </a:r>
          </a:p>
          <a:p>
            <a:pPr marL="0" indent="0">
              <a:buClr>
                <a:schemeClr val="dk1"/>
              </a:buClr>
              <a:buSzPts val="1100"/>
            </a:pPr>
            <a:r>
              <a:rPr lang="vi-VN" sz="2400" b="0" dirty="0" smtClean="0">
                <a:solidFill>
                  <a:schemeClr val="tx1"/>
                </a:solidFill>
                <a:latin typeface="Questrial" charset="0"/>
              </a:rPr>
              <a:t>4. Các kết quả</a:t>
            </a:r>
            <a:endParaRPr lang="en-US" sz="2400" b="0" dirty="0">
              <a:solidFill>
                <a:schemeClr val="tx1"/>
              </a:solidFill>
              <a:latin typeface="Questrial" charset="0"/>
            </a:endParaRPr>
          </a:p>
          <a:p>
            <a:pPr marL="0" indent="0">
              <a:buClr>
                <a:schemeClr val="dk1"/>
              </a:buClr>
              <a:buSzPts val="1100"/>
            </a:pPr>
            <a:r>
              <a:rPr lang="en-US" sz="2400" b="0" dirty="0" smtClean="0">
                <a:solidFill>
                  <a:schemeClr val="tx1"/>
                </a:solidFill>
                <a:latin typeface="Questrial" charset="0"/>
              </a:rPr>
              <a:t>5. H</a:t>
            </a:r>
            <a:r>
              <a:rPr lang="vi-VN" sz="2400" b="0" dirty="0" smtClean="0">
                <a:solidFill>
                  <a:schemeClr val="tx1"/>
                </a:solidFill>
                <a:latin typeface="Questrial" charset="0"/>
              </a:rPr>
              <a:t>ướng </a:t>
            </a:r>
            <a:r>
              <a:rPr lang="vi-VN" sz="2400" b="0" dirty="0">
                <a:solidFill>
                  <a:schemeClr val="tx1"/>
                </a:solidFill>
                <a:latin typeface="Questrial" charset="0"/>
              </a:rPr>
              <a:t>phát triển đề tài</a:t>
            </a:r>
            <a:endParaRPr lang="vi-VN" sz="2400" b="0" dirty="0" smtClean="0">
              <a:solidFill>
                <a:schemeClr val="tx1"/>
              </a:solidFill>
              <a:latin typeface="Questrial" charset="0"/>
            </a:endParaRPr>
          </a:p>
          <a:p>
            <a:pPr marL="285750" indent="-285750">
              <a:buClr>
                <a:schemeClr val="dk1"/>
              </a:buClr>
              <a:buSzPts val="1100"/>
              <a:buFont typeface="Arial"/>
              <a:buAutoNum type="romanUcPeriod"/>
            </a:pPr>
            <a:endParaRPr lang="vi-VN" b="0" dirty="0">
              <a:latin typeface="Quest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6"/>
          <p:cNvSpPr txBox="1">
            <a:spLocks noGrp="1"/>
          </p:cNvSpPr>
          <p:nvPr>
            <p:ph type="title"/>
          </p:nvPr>
        </p:nvSpPr>
        <p:spPr>
          <a:xfrm>
            <a:off x="5946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+mn-lt"/>
              </a:rPr>
              <a:t>1. ĐẶT VẤN ĐỀ</a:t>
            </a:r>
            <a:endParaRPr dirty="0">
              <a:latin typeface="+mn-lt"/>
            </a:endParaRPr>
          </a:p>
        </p:txBody>
      </p:sp>
      <p:sp>
        <p:nvSpPr>
          <p:cNvPr id="390" name="Google Shape;390;p36"/>
          <p:cNvSpPr txBox="1">
            <a:spLocks noGrp="1"/>
          </p:cNvSpPr>
          <p:nvPr>
            <p:ph type="body" idx="1"/>
          </p:nvPr>
        </p:nvSpPr>
        <p:spPr>
          <a:xfrm>
            <a:off x="1035900" y="1552757"/>
            <a:ext cx="4405139" cy="2471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91" name="Google Shape;391;p36"/>
          <p:cNvGrpSpPr/>
          <p:nvPr/>
        </p:nvGrpSpPr>
        <p:grpSpPr>
          <a:xfrm>
            <a:off x="6258711" y="4074632"/>
            <a:ext cx="789557" cy="972168"/>
            <a:chOff x="3584201" y="4294996"/>
            <a:chExt cx="267574" cy="329415"/>
          </a:xfrm>
        </p:grpSpPr>
        <p:sp>
          <p:nvSpPr>
            <p:cNvPr id="392" name="Google Shape;392;p36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9046;p76"/>
          <p:cNvGrpSpPr/>
          <p:nvPr/>
        </p:nvGrpSpPr>
        <p:grpSpPr>
          <a:xfrm rot="10800000">
            <a:off x="753975" y="2354869"/>
            <a:ext cx="3486736" cy="1093489"/>
            <a:chOff x="5194708" y="3484366"/>
            <a:chExt cx="3148148" cy="987304"/>
          </a:xfrm>
        </p:grpSpPr>
        <p:grpSp>
          <p:nvGrpSpPr>
            <p:cNvPr id="10" name="Google Shape;9047;p76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23" name="Google Shape;9048;p76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049;p76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050;p76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9051;p76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20" name="Google Shape;9052;p76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053;p76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054;p76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9055;p76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17" name="Google Shape;9056;p76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057;p76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058;p76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9059;p76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14" name="Google Shape;9060;p76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61;p76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62;p76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829941" y="2845182"/>
            <a:ext cx="77653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 err="1" smtClean="0">
                <a:latin typeface="Questrial" charset="0"/>
              </a:rPr>
              <a:t>Kinh</a:t>
            </a:r>
            <a:r>
              <a:rPr lang="en-US" sz="1300" dirty="0" smtClean="0">
                <a:latin typeface="Questrial" charset="0"/>
              </a:rPr>
              <a:t> </a:t>
            </a:r>
            <a:r>
              <a:rPr lang="en-US" sz="1300" dirty="0" err="1" smtClean="0">
                <a:latin typeface="Questrial" charset="0"/>
              </a:rPr>
              <a:t>tế</a:t>
            </a:r>
            <a:endParaRPr lang="en-US" sz="1300" dirty="0">
              <a:latin typeface="Questrial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86617" y="2837936"/>
            <a:ext cx="758799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 err="1" smtClean="0">
                <a:latin typeface="Questrial" charset="0"/>
              </a:rPr>
              <a:t>Xã</a:t>
            </a:r>
            <a:r>
              <a:rPr lang="en-US" sz="1300" dirty="0" smtClean="0">
                <a:latin typeface="Questrial" charset="0"/>
              </a:rPr>
              <a:t> </a:t>
            </a:r>
            <a:r>
              <a:rPr lang="en-US" sz="1300" dirty="0" err="1" smtClean="0">
                <a:latin typeface="Questrial" charset="0"/>
              </a:rPr>
              <a:t>hội</a:t>
            </a:r>
            <a:endParaRPr lang="en-US" sz="1300" dirty="0">
              <a:latin typeface="Quest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24421" y="2826348"/>
            <a:ext cx="8160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 err="1" smtClean="0">
                <a:latin typeface="Questrial" charset="0"/>
              </a:rPr>
              <a:t>Hạ</a:t>
            </a:r>
            <a:r>
              <a:rPr lang="en-US" sz="1300" dirty="0" smtClean="0">
                <a:latin typeface="Questrial" charset="0"/>
              </a:rPr>
              <a:t> </a:t>
            </a:r>
            <a:r>
              <a:rPr lang="en-US" sz="1300" dirty="0" err="1" smtClean="0">
                <a:latin typeface="Questrial" charset="0"/>
              </a:rPr>
              <a:t>tầng</a:t>
            </a:r>
            <a:endParaRPr lang="en-US" sz="1300" dirty="0">
              <a:latin typeface="Questrial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381124" y="2737907"/>
            <a:ext cx="79290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 smtClean="0">
                <a:latin typeface="Questrial" charset="0"/>
              </a:rPr>
              <a:t>Thu </a:t>
            </a:r>
            <a:r>
              <a:rPr lang="en-US" sz="1300" dirty="0" err="1" smtClean="0">
                <a:latin typeface="Questrial" charset="0"/>
              </a:rPr>
              <a:t>nhập</a:t>
            </a:r>
            <a:endParaRPr lang="en-US" sz="1300" dirty="0">
              <a:latin typeface="Questrial" charset="0"/>
            </a:endParaRPr>
          </a:p>
        </p:txBody>
      </p:sp>
      <p:grpSp>
        <p:nvGrpSpPr>
          <p:cNvPr id="30" name="Google Shape;2118;p74"/>
          <p:cNvGrpSpPr/>
          <p:nvPr/>
        </p:nvGrpSpPr>
        <p:grpSpPr>
          <a:xfrm>
            <a:off x="1083435" y="1730015"/>
            <a:ext cx="2694142" cy="547521"/>
            <a:chOff x="4411970" y="2726085"/>
            <a:chExt cx="643107" cy="193659"/>
          </a:xfrm>
        </p:grpSpPr>
        <p:sp>
          <p:nvSpPr>
            <p:cNvPr id="31" name="Google Shape;2119;p74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20;p74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21;p74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716710" y="1742038"/>
            <a:ext cx="160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Questrial" charset="0"/>
              </a:rPr>
              <a:t>Nhu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cầu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sở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hữu</a:t>
            </a:r>
            <a:endParaRPr lang="en-US" dirty="0" smtClean="0">
              <a:latin typeface="Questrial" charset="0"/>
            </a:endParaRPr>
          </a:p>
          <a:p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bất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động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sản</a:t>
            </a:r>
            <a:endParaRPr lang="en-US" dirty="0">
              <a:latin typeface="Quest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944668" y="1676578"/>
            <a:ext cx="1835430" cy="582652"/>
          </a:xfrm>
          <a:prstGeom prst="rect">
            <a:avLst/>
          </a:pr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YÊU CẦU QUẢN LÝ</a:t>
            </a:r>
            <a:endParaRPr lang="en-US" b="1" dirty="0">
              <a:solidFill>
                <a:schemeClr val="accent1"/>
              </a:solidFill>
              <a:latin typeface="Questrial" charset="0"/>
            </a:endParaRPr>
          </a:p>
        </p:txBody>
      </p:sp>
      <p:sp>
        <p:nvSpPr>
          <p:cNvPr id="40" name="Google Shape;2121;p74"/>
          <p:cNvSpPr/>
          <p:nvPr/>
        </p:nvSpPr>
        <p:spPr>
          <a:xfrm>
            <a:off x="3486422" y="1780439"/>
            <a:ext cx="2452460" cy="446673"/>
          </a:xfrm>
          <a:custGeom>
            <a:avLst/>
            <a:gdLst/>
            <a:ahLst/>
            <a:cxnLst/>
            <a:rect l="l" t="t" r="r" b="b"/>
            <a:pathLst>
              <a:path w="13250" h="3499" extrusionOk="0">
                <a:moveTo>
                  <a:pt x="1" y="0"/>
                </a:moveTo>
                <a:lnTo>
                  <a:pt x="1495" y="1494"/>
                </a:lnTo>
                <a:cubicBezTo>
                  <a:pt x="1635" y="1635"/>
                  <a:pt x="1635" y="1866"/>
                  <a:pt x="1495" y="2007"/>
                </a:cubicBezTo>
                <a:lnTo>
                  <a:pt x="2" y="3499"/>
                </a:lnTo>
                <a:lnTo>
                  <a:pt x="11527" y="3499"/>
                </a:lnTo>
                <a:lnTo>
                  <a:pt x="13250" y="1750"/>
                </a:lnTo>
                <a:lnTo>
                  <a:pt x="11527" y="0"/>
                </a:lnTo>
                <a:close/>
              </a:path>
            </a:pathLst>
          </a:custGeom>
          <a:noFill/>
          <a:ln w="9525" cap="flat" cmpd="sng">
            <a:solidFill>
              <a:srgbClr val="A5B7C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TextBox 41"/>
          <p:cNvSpPr txBox="1"/>
          <p:nvPr/>
        </p:nvSpPr>
        <p:spPr>
          <a:xfrm>
            <a:off x="3807202" y="1742038"/>
            <a:ext cx="1739794" cy="53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Questrial" charset="0"/>
              </a:rPr>
              <a:t>Công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ty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kinh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doanh</a:t>
            </a:r>
            <a:r>
              <a:rPr lang="en-US" dirty="0" smtClean="0">
                <a:latin typeface="Questrial" charset="0"/>
              </a:rPr>
              <a:t> BDS</a:t>
            </a:r>
            <a:endParaRPr lang="en-US" dirty="0">
              <a:latin typeface="Quest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0"/>
          <p:cNvSpPr txBox="1">
            <a:spLocks noGrp="1"/>
          </p:cNvSpPr>
          <p:nvPr>
            <p:ph type="title"/>
          </p:nvPr>
        </p:nvSpPr>
        <p:spPr>
          <a:xfrm>
            <a:off x="589750" y="528775"/>
            <a:ext cx="8100000" cy="10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Questrial" charset="0"/>
              </a:rPr>
              <a:t>2. Mục đích của đề tài</a:t>
            </a:r>
            <a:endParaRPr dirty="0">
              <a:latin typeface="Questrial" charset="0"/>
            </a:endParaRPr>
          </a:p>
        </p:txBody>
      </p:sp>
      <p:grpSp>
        <p:nvGrpSpPr>
          <p:cNvPr id="466" name="Google Shape;466;p40"/>
          <p:cNvGrpSpPr/>
          <p:nvPr/>
        </p:nvGrpSpPr>
        <p:grpSpPr>
          <a:xfrm>
            <a:off x="7572325" y="696025"/>
            <a:ext cx="866325" cy="315400"/>
            <a:chOff x="6008725" y="1231300"/>
            <a:chExt cx="866325" cy="315400"/>
          </a:xfrm>
        </p:grpSpPr>
        <p:sp>
          <p:nvSpPr>
            <p:cNvPr id="467" name="Google Shape;467;p40"/>
            <p:cNvSpPr/>
            <p:nvPr/>
          </p:nvSpPr>
          <p:spPr>
            <a:xfrm>
              <a:off x="60087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68" name="Google Shape;468;p40"/>
            <p:cNvSpPr/>
            <p:nvPr/>
          </p:nvSpPr>
          <p:spPr>
            <a:xfrm>
              <a:off x="6141725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69" name="Google Shape;469;p40"/>
            <p:cNvSpPr/>
            <p:nvPr/>
          </p:nvSpPr>
          <p:spPr>
            <a:xfrm>
              <a:off x="627470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0" name="Google Shape;470;p40"/>
            <p:cNvSpPr/>
            <p:nvPr/>
          </p:nvSpPr>
          <p:spPr>
            <a:xfrm>
              <a:off x="640767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1" name="Google Shape;471;p40"/>
            <p:cNvSpPr/>
            <p:nvPr/>
          </p:nvSpPr>
          <p:spPr>
            <a:xfrm>
              <a:off x="654065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2" name="Google Shape;472;p40"/>
            <p:cNvSpPr/>
            <p:nvPr/>
          </p:nvSpPr>
          <p:spPr>
            <a:xfrm>
              <a:off x="6673650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3" name="Google Shape;473;p40"/>
            <p:cNvSpPr/>
            <p:nvPr/>
          </p:nvSpPr>
          <p:spPr>
            <a:xfrm>
              <a:off x="60087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4" name="Google Shape;474;p40"/>
            <p:cNvSpPr/>
            <p:nvPr/>
          </p:nvSpPr>
          <p:spPr>
            <a:xfrm>
              <a:off x="6141725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5" name="Google Shape;475;p40"/>
            <p:cNvSpPr/>
            <p:nvPr/>
          </p:nvSpPr>
          <p:spPr>
            <a:xfrm>
              <a:off x="627470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6" name="Google Shape;476;p40"/>
            <p:cNvSpPr/>
            <p:nvPr/>
          </p:nvSpPr>
          <p:spPr>
            <a:xfrm>
              <a:off x="640767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7" name="Google Shape;477;p40"/>
            <p:cNvSpPr/>
            <p:nvPr/>
          </p:nvSpPr>
          <p:spPr>
            <a:xfrm>
              <a:off x="654065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8" name="Google Shape;478;p40"/>
            <p:cNvSpPr/>
            <p:nvPr/>
          </p:nvSpPr>
          <p:spPr>
            <a:xfrm>
              <a:off x="6673650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9" name="Google Shape;479;p40"/>
            <p:cNvSpPr/>
            <p:nvPr/>
          </p:nvSpPr>
          <p:spPr>
            <a:xfrm>
              <a:off x="60087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6141725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627470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640767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654065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68066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68066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68066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6673650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sp>
        <p:nvSpPr>
          <p:cNvPr id="34" name="Google Shape;353;p33"/>
          <p:cNvSpPr txBox="1">
            <a:spLocks/>
          </p:cNvSpPr>
          <p:nvPr/>
        </p:nvSpPr>
        <p:spPr>
          <a:xfrm>
            <a:off x="605400" y="1264200"/>
            <a:ext cx="79332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Karla"/>
              <a:buNone/>
              <a:defRPr sz="1600" b="1" i="0" u="none" strike="noStrike" cap="none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0" indent="0">
              <a:buClr>
                <a:schemeClr val="dk1"/>
              </a:buClr>
              <a:buSzPts val="1100"/>
            </a:pPr>
            <a:endParaRPr lang="vi-VN" b="0" dirty="0">
              <a:solidFill>
                <a:schemeClr val="tx1"/>
              </a:solidFill>
              <a:latin typeface="Questrial" charset="0"/>
            </a:endParaRPr>
          </a:p>
        </p:txBody>
      </p:sp>
      <p:sp>
        <p:nvSpPr>
          <p:cNvPr id="41" name="Google Shape;888;p50"/>
          <p:cNvSpPr txBox="1">
            <a:spLocks/>
          </p:cNvSpPr>
          <p:nvPr/>
        </p:nvSpPr>
        <p:spPr>
          <a:xfrm>
            <a:off x="1667400" y="3251850"/>
            <a:ext cx="24552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KHÁCH HÀNG</a:t>
            </a:r>
            <a:endParaRPr lang="en-US" b="1" dirty="0">
              <a:solidFill>
                <a:schemeClr val="accent1"/>
              </a:solidFill>
              <a:latin typeface="Questrial" charset="0"/>
            </a:endParaRPr>
          </a:p>
        </p:txBody>
      </p:sp>
      <p:sp>
        <p:nvSpPr>
          <p:cNvPr id="44" name="Google Shape;892;p50"/>
          <p:cNvSpPr/>
          <p:nvPr/>
        </p:nvSpPr>
        <p:spPr>
          <a:xfrm>
            <a:off x="5203600" y="1824213"/>
            <a:ext cx="720000" cy="720000"/>
          </a:xfrm>
          <a:prstGeom prst="roundRect">
            <a:avLst>
              <a:gd name="adj" fmla="val 226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estrial" charset="0"/>
            </a:endParaRPr>
          </a:p>
        </p:txBody>
      </p:sp>
      <p:sp>
        <p:nvSpPr>
          <p:cNvPr id="45" name="Google Shape;893;p50"/>
          <p:cNvSpPr/>
          <p:nvPr/>
        </p:nvSpPr>
        <p:spPr>
          <a:xfrm>
            <a:off x="720000" y="1824213"/>
            <a:ext cx="720000" cy="720000"/>
          </a:xfrm>
          <a:prstGeom prst="roundRect">
            <a:avLst>
              <a:gd name="adj" fmla="val 226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estrial" charset="0"/>
            </a:endParaRPr>
          </a:p>
        </p:txBody>
      </p:sp>
      <p:sp>
        <p:nvSpPr>
          <p:cNvPr id="46" name="Google Shape;894;p50"/>
          <p:cNvSpPr txBox="1">
            <a:spLocks/>
          </p:cNvSpPr>
          <p:nvPr/>
        </p:nvSpPr>
        <p:spPr>
          <a:xfrm>
            <a:off x="1667400" y="1714325"/>
            <a:ext cx="24552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NGƯỜI QUẢN LÝ</a:t>
            </a:r>
            <a:endParaRPr lang="en-US" b="1" dirty="0">
              <a:solidFill>
                <a:schemeClr val="accent1"/>
              </a:solidFill>
              <a:latin typeface="Questrial" charset="0"/>
            </a:endParaRPr>
          </a:p>
        </p:txBody>
      </p:sp>
      <p:sp>
        <p:nvSpPr>
          <p:cNvPr id="47" name="Google Shape;895;p50"/>
          <p:cNvSpPr txBox="1">
            <a:spLocks/>
          </p:cNvSpPr>
          <p:nvPr/>
        </p:nvSpPr>
        <p:spPr>
          <a:xfrm>
            <a:off x="6160150" y="1714325"/>
            <a:ext cx="2455200" cy="36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NHÂN VIÊN KINH DOANH</a:t>
            </a:r>
            <a:endParaRPr lang="en-US" b="1" dirty="0">
              <a:solidFill>
                <a:schemeClr val="accent1"/>
              </a:solidFill>
              <a:latin typeface="Questrial" charset="0"/>
            </a:endParaRPr>
          </a:p>
        </p:txBody>
      </p:sp>
      <p:sp>
        <p:nvSpPr>
          <p:cNvPr id="48" name="Google Shape;896;p50"/>
          <p:cNvSpPr txBox="1">
            <a:spLocks/>
          </p:cNvSpPr>
          <p:nvPr/>
        </p:nvSpPr>
        <p:spPr>
          <a:xfrm>
            <a:off x="1667400" y="2148875"/>
            <a:ext cx="24552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 err="1" smtClean="0">
                <a:latin typeface="Questrial" charset="0"/>
              </a:rPr>
              <a:t>Kiểm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soát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thông</a:t>
            </a:r>
            <a:r>
              <a:rPr lang="en-US" dirty="0" smtClean="0">
                <a:latin typeface="Questrial" charset="0"/>
              </a:rPr>
              <a:t> tin </a:t>
            </a:r>
            <a:r>
              <a:rPr lang="en-US" dirty="0" err="1" smtClean="0">
                <a:latin typeface="Questrial" charset="0"/>
              </a:rPr>
              <a:t>dự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án</a:t>
            </a:r>
            <a:r>
              <a:rPr lang="en-US" dirty="0" smtClean="0">
                <a:latin typeface="Questrial" charset="0"/>
              </a:rPr>
              <a:t>, </a:t>
            </a:r>
            <a:r>
              <a:rPr lang="en-US" dirty="0" err="1" smtClean="0">
                <a:latin typeface="Questrial" charset="0"/>
              </a:rPr>
              <a:t>bất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động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sản</a:t>
            </a:r>
            <a:r>
              <a:rPr lang="en-US" dirty="0" smtClean="0">
                <a:latin typeface="Questrial" charset="0"/>
              </a:rPr>
              <a:t>, </a:t>
            </a:r>
            <a:r>
              <a:rPr lang="en-US" dirty="0" err="1" smtClean="0">
                <a:latin typeface="Questrial" charset="0"/>
              </a:rPr>
              <a:t>kinh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doanh</a:t>
            </a:r>
            <a:r>
              <a:rPr lang="en-US" dirty="0" smtClean="0">
                <a:latin typeface="Questrial" charset="0"/>
              </a:rPr>
              <a:t>…</a:t>
            </a:r>
            <a:endParaRPr lang="en-US" dirty="0">
              <a:latin typeface="Questrial" charset="0"/>
            </a:endParaRPr>
          </a:p>
        </p:txBody>
      </p:sp>
      <p:sp>
        <p:nvSpPr>
          <p:cNvPr id="49" name="Google Shape;897;p50"/>
          <p:cNvSpPr txBox="1">
            <a:spLocks/>
          </p:cNvSpPr>
          <p:nvPr/>
        </p:nvSpPr>
        <p:spPr>
          <a:xfrm>
            <a:off x="6160150" y="2148875"/>
            <a:ext cx="24552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 err="1" smtClean="0">
                <a:latin typeface="Questrial" charset="0"/>
              </a:rPr>
              <a:t>Nhận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yêu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cầu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tư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vấn</a:t>
            </a:r>
            <a:r>
              <a:rPr lang="en-US" dirty="0" smtClean="0">
                <a:latin typeface="Questrial" charset="0"/>
              </a:rPr>
              <a:t>, </a:t>
            </a:r>
            <a:r>
              <a:rPr lang="en-US" dirty="0" err="1" smtClean="0">
                <a:latin typeface="Questrial" charset="0"/>
              </a:rPr>
              <a:t>tiếp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cận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khách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hàng</a:t>
            </a:r>
            <a:r>
              <a:rPr lang="en-US" dirty="0" smtClean="0">
                <a:latin typeface="Questrial" charset="0"/>
              </a:rPr>
              <a:t>, </a:t>
            </a:r>
            <a:r>
              <a:rPr lang="en-US" dirty="0" err="1" smtClean="0">
                <a:latin typeface="Questrial" charset="0"/>
              </a:rPr>
              <a:t>tạo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hợp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đồng</a:t>
            </a:r>
            <a:r>
              <a:rPr lang="en-US" dirty="0" smtClean="0">
                <a:latin typeface="Questrial" charset="0"/>
              </a:rPr>
              <a:t> …</a:t>
            </a:r>
            <a:endParaRPr lang="en-US" dirty="0">
              <a:latin typeface="Questrial" charset="0"/>
            </a:endParaRPr>
          </a:p>
        </p:txBody>
      </p:sp>
      <p:sp>
        <p:nvSpPr>
          <p:cNvPr id="51" name="Google Shape;921;p50"/>
          <p:cNvSpPr txBox="1">
            <a:spLocks/>
          </p:cNvSpPr>
          <p:nvPr/>
        </p:nvSpPr>
        <p:spPr>
          <a:xfrm>
            <a:off x="1667400" y="3686400"/>
            <a:ext cx="24552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 err="1" smtClean="0">
                <a:latin typeface="Questrial" charset="0"/>
              </a:rPr>
              <a:t>Một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kênh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giúp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người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có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nhu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cầu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sở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hữu</a:t>
            </a:r>
            <a:r>
              <a:rPr lang="en-US" dirty="0" smtClean="0">
                <a:latin typeface="Questrial" charset="0"/>
              </a:rPr>
              <a:t>, </a:t>
            </a:r>
            <a:r>
              <a:rPr lang="en-US" dirty="0" err="1" smtClean="0">
                <a:latin typeface="Questrial" charset="0"/>
              </a:rPr>
              <a:t>thuê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tiếp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cận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thông</a:t>
            </a:r>
            <a:r>
              <a:rPr lang="en-US" dirty="0" smtClean="0">
                <a:latin typeface="Questrial" charset="0"/>
              </a:rPr>
              <a:t> tin </a:t>
            </a:r>
            <a:r>
              <a:rPr lang="en-US" dirty="0" err="1" smtClean="0">
                <a:latin typeface="Questrial" charset="0"/>
              </a:rPr>
              <a:t>bất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động</a:t>
            </a:r>
            <a:r>
              <a:rPr lang="en-US" dirty="0" smtClean="0">
                <a:latin typeface="Questrial" charset="0"/>
              </a:rPr>
              <a:t> </a:t>
            </a:r>
            <a:r>
              <a:rPr lang="en-US" dirty="0" err="1" smtClean="0">
                <a:latin typeface="Questrial" charset="0"/>
              </a:rPr>
              <a:t>sản</a:t>
            </a:r>
            <a:r>
              <a:rPr lang="en-US" dirty="0" smtClean="0">
                <a:latin typeface="Questrial" charset="0"/>
              </a:rPr>
              <a:t>.</a:t>
            </a:r>
            <a:endParaRPr lang="en-US" dirty="0">
              <a:latin typeface="Questrial" charset="0"/>
            </a:endParaRPr>
          </a:p>
        </p:txBody>
      </p:sp>
      <p:grpSp>
        <p:nvGrpSpPr>
          <p:cNvPr id="53" name="Google Shape;923;p50"/>
          <p:cNvGrpSpPr/>
          <p:nvPr/>
        </p:nvGrpSpPr>
        <p:grpSpPr>
          <a:xfrm>
            <a:off x="923333" y="2639025"/>
            <a:ext cx="352625" cy="74500"/>
            <a:chOff x="826213" y="2657825"/>
            <a:chExt cx="352625" cy="74500"/>
          </a:xfrm>
        </p:grpSpPr>
        <p:sp>
          <p:nvSpPr>
            <p:cNvPr id="54" name="Google Shape;924;p50"/>
            <p:cNvSpPr/>
            <p:nvPr/>
          </p:nvSpPr>
          <p:spPr>
            <a:xfrm>
              <a:off x="826213" y="2657825"/>
              <a:ext cx="63875" cy="74500"/>
            </a:xfrm>
            <a:custGeom>
              <a:avLst/>
              <a:gdLst/>
              <a:ahLst/>
              <a:cxnLst/>
              <a:rect l="l" t="t" r="r" b="b"/>
              <a:pathLst>
                <a:path w="2555" h="2980" extrusionOk="0">
                  <a:moveTo>
                    <a:pt x="1" y="1"/>
                  </a:moveTo>
                  <a:lnTo>
                    <a:pt x="1" y="2980"/>
                  </a:lnTo>
                  <a:lnTo>
                    <a:pt x="2554" y="14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55" name="Google Shape;925;p50"/>
            <p:cNvSpPr/>
            <p:nvPr/>
          </p:nvSpPr>
          <p:spPr>
            <a:xfrm>
              <a:off x="970613" y="2657825"/>
              <a:ext cx="63850" cy="74500"/>
            </a:xfrm>
            <a:custGeom>
              <a:avLst/>
              <a:gdLst/>
              <a:ahLst/>
              <a:cxnLst/>
              <a:rect l="l" t="t" r="r" b="b"/>
              <a:pathLst>
                <a:path w="2554" h="2980" extrusionOk="0">
                  <a:moveTo>
                    <a:pt x="0" y="1"/>
                  </a:moveTo>
                  <a:lnTo>
                    <a:pt x="0" y="2980"/>
                  </a:lnTo>
                  <a:lnTo>
                    <a:pt x="2553" y="14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56" name="Google Shape;926;p50"/>
            <p:cNvSpPr/>
            <p:nvPr/>
          </p:nvSpPr>
          <p:spPr>
            <a:xfrm>
              <a:off x="1114988" y="2657825"/>
              <a:ext cx="63850" cy="74500"/>
            </a:xfrm>
            <a:custGeom>
              <a:avLst/>
              <a:gdLst/>
              <a:ahLst/>
              <a:cxnLst/>
              <a:rect l="l" t="t" r="r" b="b"/>
              <a:pathLst>
                <a:path w="2554" h="2980" extrusionOk="0">
                  <a:moveTo>
                    <a:pt x="0" y="1"/>
                  </a:moveTo>
                  <a:lnTo>
                    <a:pt x="0" y="2980"/>
                  </a:lnTo>
                  <a:lnTo>
                    <a:pt x="2554" y="14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58" name="Google Shape;928;p50"/>
          <p:cNvGrpSpPr/>
          <p:nvPr/>
        </p:nvGrpSpPr>
        <p:grpSpPr>
          <a:xfrm>
            <a:off x="5388998" y="2639025"/>
            <a:ext cx="352625" cy="74500"/>
            <a:chOff x="826213" y="2657825"/>
            <a:chExt cx="352625" cy="74500"/>
          </a:xfrm>
        </p:grpSpPr>
        <p:sp>
          <p:nvSpPr>
            <p:cNvPr id="59" name="Google Shape;929;p50"/>
            <p:cNvSpPr/>
            <p:nvPr/>
          </p:nvSpPr>
          <p:spPr>
            <a:xfrm>
              <a:off x="826213" y="2657825"/>
              <a:ext cx="63875" cy="74500"/>
            </a:xfrm>
            <a:custGeom>
              <a:avLst/>
              <a:gdLst/>
              <a:ahLst/>
              <a:cxnLst/>
              <a:rect l="l" t="t" r="r" b="b"/>
              <a:pathLst>
                <a:path w="2555" h="2980" extrusionOk="0">
                  <a:moveTo>
                    <a:pt x="1" y="1"/>
                  </a:moveTo>
                  <a:lnTo>
                    <a:pt x="1" y="2980"/>
                  </a:lnTo>
                  <a:lnTo>
                    <a:pt x="2554" y="14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60" name="Google Shape;930;p50"/>
            <p:cNvSpPr/>
            <p:nvPr/>
          </p:nvSpPr>
          <p:spPr>
            <a:xfrm>
              <a:off x="970613" y="2657825"/>
              <a:ext cx="63850" cy="74500"/>
            </a:xfrm>
            <a:custGeom>
              <a:avLst/>
              <a:gdLst/>
              <a:ahLst/>
              <a:cxnLst/>
              <a:rect l="l" t="t" r="r" b="b"/>
              <a:pathLst>
                <a:path w="2554" h="2980" extrusionOk="0">
                  <a:moveTo>
                    <a:pt x="0" y="1"/>
                  </a:moveTo>
                  <a:lnTo>
                    <a:pt x="0" y="2980"/>
                  </a:lnTo>
                  <a:lnTo>
                    <a:pt x="2553" y="14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61" name="Google Shape;931;p50"/>
            <p:cNvSpPr/>
            <p:nvPr/>
          </p:nvSpPr>
          <p:spPr>
            <a:xfrm>
              <a:off x="1114988" y="2657825"/>
              <a:ext cx="63850" cy="74500"/>
            </a:xfrm>
            <a:custGeom>
              <a:avLst/>
              <a:gdLst/>
              <a:ahLst/>
              <a:cxnLst/>
              <a:rect l="l" t="t" r="r" b="b"/>
              <a:pathLst>
                <a:path w="2554" h="2980" extrusionOk="0">
                  <a:moveTo>
                    <a:pt x="0" y="1"/>
                  </a:moveTo>
                  <a:lnTo>
                    <a:pt x="0" y="2980"/>
                  </a:lnTo>
                  <a:lnTo>
                    <a:pt x="2554" y="14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68" name="Google Shape;938;p50"/>
          <p:cNvGrpSpPr/>
          <p:nvPr/>
        </p:nvGrpSpPr>
        <p:grpSpPr>
          <a:xfrm>
            <a:off x="923345" y="4189350"/>
            <a:ext cx="352625" cy="74500"/>
            <a:chOff x="826213" y="2657825"/>
            <a:chExt cx="352625" cy="74500"/>
          </a:xfrm>
        </p:grpSpPr>
        <p:sp>
          <p:nvSpPr>
            <p:cNvPr id="69" name="Google Shape;939;p50"/>
            <p:cNvSpPr/>
            <p:nvPr/>
          </p:nvSpPr>
          <p:spPr>
            <a:xfrm>
              <a:off x="826213" y="2657825"/>
              <a:ext cx="63875" cy="74500"/>
            </a:xfrm>
            <a:custGeom>
              <a:avLst/>
              <a:gdLst/>
              <a:ahLst/>
              <a:cxnLst/>
              <a:rect l="l" t="t" r="r" b="b"/>
              <a:pathLst>
                <a:path w="2555" h="2980" extrusionOk="0">
                  <a:moveTo>
                    <a:pt x="1" y="1"/>
                  </a:moveTo>
                  <a:lnTo>
                    <a:pt x="1" y="2980"/>
                  </a:lnTo>
                  <a:lnTo>
                    <a:pt x="2554" y="14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70" name="Google Shape;940;p50"/>
            <p:cNvSpPr/>
            <p:nvPr/>
          </p:nvSpPr>
          <p:spPr>
            <a:xfrm>
              <a:off x="970613" y="2657825"/>
              <a:ext cx="63850" cy="74500"/>
            </a:xfrm>
            <a:custGeom>
              <a:avLst/>
              <a:gdLst/>
              <a:ahLst/>
              <a:cxnLst/>
              <a:rect l="l" t="t" r="r" b="b"/>
              <a:pathLst>
                <a:path w="2554" h="2980" extrusionOk="0">
                  <a:moveTo>
                    <a:pt x="0" y="1"/>
                  </a:moveTo>
                  <a:lnTo>
                    <a:pt x="0" y="2980"/>
                  </a:lnTo>
                  <a:lnTo>
                    <a:pt x="2553" y="14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71" name="Google Shape;941;p50"/>
            <p:cNvSpPr/>
            <p:nvPr/>
          </p:nvSpPr>
          <p:spPr>
            <a:xfrm>
              <a:off x="1114988" y="2657825"/>
              <a:ext cx="63850" cy="74500"/>
            </a:xfrm>
            <a:custGeom>
              <a:avLst/>
              <a:gdLst/>
              <a:ahLst/>
              <a:cxnLst/>
              <a:rect l="l" t="t" r="r" b="b"/>
              <a:pathLst>
                <a:path w="2554" h="2980" extrusionOk="0">
                  <a:moveTo>
                    <a:pt x="0" y="1"/>
                  </a:moveTo>
                  <a:lnTo>
                    <a:pt x="0" y="2980"/>
                  </a:lnTo>
                  <a:lnTo>
                    <a:pt x="2554" y="14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76" name="Google Shape;946;p50"/>
          <p:cNvGrpSpPr/>
          <p:nvPr/>
        </p:nvGrpSpPr>
        <p:grpSpPr>
          <a:xfrm>
            <a:off x="779936" y="1925109"/>
            <a:ext cx="582631" cy="518227"/>
            <a:chOff x="854261" y="2908813"/>
            <a:chExt cx="377474" cy="335748"/>
          </a:xfrm>
        </p:grpSpPr>
        <p:sp>
          <p:nvSpPr>
            <p:cNvPr id="77" name="Google Shape;947;p5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78" name="Google Shape;948;p5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79" name="Google Shape;949;p5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0" name="Google Shape;950;p5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1" name="Google Shape;951;p5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82" name="Google Shape;952;p50"/>
          <p:cNvGrpSpPr/>
          <p:nvPr/>
        </p:nvGrpSpPr>
        <p:grpSpPr>
          <a:xfrm>
            <a:off x="801010" y="3446324"/>
            <a:ext cx="540481" cy="539352"/>
            <a:chOff x="3541011" y="1508594"/>
            <a:chExt cx="350166" cy="349434"/>
          </a:xfrm>
        </p:grpSpPr>
        <p:sp>
          <p:nvSpPr>
            <p:cNvPr id="83" name="Google Shape;953;p5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4" name="Google Shape;954;p5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5" name="Google Shape;955;p5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6" name="Google Shape;956;p5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7" name="Google Shape;957;p5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8" name="Google Shape;958;p5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9" name="Google Shape;959;p5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0" name="Google Shape;960;p5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1" name="Google Shape;961;p5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2" name="Google Shape;962;p5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3" name="Google Shape;963;p5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4" name="Google Shape;964;p5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5" name="Google Shape;965;p5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sp>
        <p:nvSpPr>
          <p:cNvPr id="102" name="Google Shape;890;p50"/>
          <p:cNvSpPr/>
          <p:nvPr/>
        </p:nvSpPr>
        <p:spPr>
          <a:xfrm>
            <a:off x="736354" y="3355995"/>
            <a:ext cx="720000" cy="720000"/>
          </a:xfrm>
          <a:prstGeom prst="roundRect">
            <a:avLst>
              <a:gd name="adj" fmla="val 226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Questrial" charset="0"/>
            </a:endParaRPr>
          </a:p>
        </p:txBody>
      </p:sp>
      <p:grpSp>
        <p:nvGrpSpPr>
          <p:cNvPr id="108" name="Google Shape;943;p50"/>
          <p:cNvGrpSpPr/>
          <p:nvPr/>
        </p:nvGrpSpPr>
        <p:grpSpPr>
          <a:xfrm>
            <a:off x="5316427" y="3496703"/>
            <a:ext cx="497791" cy="422138"/>
            <a:chOff x="2661459" y="2015001"/>
            <a:chExt cx="322508" cy="273494"/>
          </a:xfrm>
        </p:grpSpPr>
        <p:sp>
          <p:nvSpPr>
            <p:cNvPr id="109" name="Google Shape;944;p5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10" name="Google Shape;945;p5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111" name="Google Shape;966;p50"/>
          <p:cNvGrpSpPr/>
          <p:nvPr/>
        </p:nvGrpSpPr>
        <p:grpSpPr>
          <a:xfrm>
            <a:off x="5326257" y="1903381"/>
            <a:ext cx="459001" cy="539986"/>
            <a:chOff x="8065100" y="2000174"/>
            <a:chExt cx="255086" cy="301685"/>
          </a:xfrm>
        </p:grpSpPr>
        <p:sp>
          <p:nvSpPr>
            <p:cNvPr id="112" name="Google Shape;967;p50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13" name="Google Shape;968;p50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14" name="Google Shape;969;p50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15" name="Google Shape;970;p50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116" name="Google Shape;943;p50"/>
          <p:cNvGrpSpPr/>
          <p:nvPr/>
        </p:nvGrpSpPr>
        <p:grpSpPr>
          <a:xfrm>
            <a:off x="859470" y="3507412"/>
            <a:ext cx="497791" cy="422138"/>
            <a:chOff x="2661459" y="2015001"/>
            <a:chExt cx="322508" cy="273494"/>
          </a:xfrm>
        </p:grpSpPr>
        <p:sp>
          <p:nvSpPr>
            <p:cNvPr id="117" name="Google Shape;944;p5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18" name="Google Shape;945;p5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pic>
        <p:nvPicPr>
          <p:cNvPr id="119" name="Google Shape;502;p41"/>
          <p:cNvPicPr preferRelativeResize="0"/>
          <p:nvPr/>
        </p:nvPicPr>
        <p:blipFill rotWithShape="1">
          <a:blip r:embed="rId3">
            <a:alphaModFix/>
          </a:blip>
          <a:srcRect t="5293" r="28465" b="57478"/>
          <a:stretch/>
        </p:blipFill>
        <p:spPr>
          <a:xfrm>
            <a:off x="7589520" y="3718481"/>
            <a:ext cx="1554480" cy="1419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0"/>
          <p:cNvSpPr txBox="1">
            <a:spLocks noGrp="1"/>
          </p:cNvSpPr>
          <p:nvPr>
            <p:ph type="title"/>
          </p:nvPr>
        </p:nvSpPr>
        <p:spPr>
          <a:xfrm>
            <a:off x="589750" y="528775"/>
            <a:ext cx="8100000" cy="10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Questrial" charset="0"/>
              </a:rPr>
              <a:t>3</a:t>
            </a:r>
            <a:r>
              <a:rPr lang="en" dirty="0" smtClean="0">
                <a:latin typeface="Questrial" charset="0"/>
              </a:rPr>
              <a:t>. Quy trình xây dựng hệ thống</a:t>
            </a:r>
            <a:endParaRPr dirty="0">
              <a:latin typeface="Questrial" charset="0"/>
            </a:endParaRPr>
          </a:p>
        </p:txBody>
      </p:sp>
      <p:grpSp>
        <p:nvGrpSpPr>
          <p:cNvPr id="466" name="Google Shape;466;p40"/>
          <p:cNvGrpSpPr/>
          <p:nvPr/>
        </p:nvGrpSpPr>
        <p:grpSpPr>
          <a:xfrm>
            <a:off x="7572325" y="696025"/>
            <a:ext cx="866325" cy="315400"/>
            <a:chOff x="6008725" y="1231300"/>
            <a:chExt cx="866325" cy="315400"/>
          </a:xfrm>
        </p:grpSpPr>
        <p:sp>
          <p:nvSpPr>
            <p:cNvPr id="467" name="Google Shape;467;p40"/>
            <p:cNvSpPr/>
            <p:nvPr/>
          </p:nvSpPr>
          <p:spPr>
            <a:xfrm>
              <a:off x="60087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68" name="Google Shape;468;p40"/>
            <p:cNvSpPr/>
            <p:nvPr/>
          </p:nvSpPr>
          <p:spPr>
            <a:xfrm>
              <a:off x="6141725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69" name="Google Shape;469;p40"/>
            <p:cNvSpPr/>
            <p:nvPr/>
          </p:nvSpPr>
          <p:spPr>
            <a:xfrm>
              <a:off x="627470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0" name="Google Shape;470;p40"/>
            <p:cNvSpPr/>
            <p:nvPr/>
          </p:nvSpPr>
          <p:spPr>
            <a:xfrm>
              <a:off x="640767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1" name="Google Shape;471;p40"/>
            <p:cNvSpPr/>
            <p:nvPr/>
          </p:nvSpPr>
          <p:spPr>
            <a:xfrm>
              <a:off x="6540650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9"/>
                  </a:moveTo>
                  <a:cubicBezTo>
                    <a:pt x="2737" y="2129"/>
                    <a:pt x="2129" y="2737"/>
                    <a:pt x="1369" y="2737"/>
                  </a:cubicBezTo>
                  <a:cubicBezTo>
                    <a:pt x="609" y="2737"/>
                    <a:pt x="1" y="2129"/>
                    <a:pt x="1" y="1369"/>
                  </a:cubicBezTo>
                  <a:cubicBezTo>
                    <a:pt x="1" y="609"/>
                    <a:pt x="609" y="1"/>
                    <a:pt x="1369" y="1"/>
                  </a:cubicBezTo>
                  <a:cubicBezTo>
                    <a:pt x="2129" y="1"/>
                    <a:pt x="2737" y="609"/>
                    <a:pt x="2737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2" name="Google Shape;472;p40"/>
            <p:cNvSpPr/>
            <p:nvPr/>
          </p:nvSpPr>
          <p:spPr>
            <a:xfrm>
              <a:off x="6673650" y="1231300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3" name="Google Shape;473;p40"/>
            <p:cNvSpPr/>
            <p:nvPr/>
          </p:nvSpPr>
          <p:spPr>
            <a:xfrm>
              <a:off x="60087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4" name="Google Shape;474;p40"/>
            <p:cNvSpPr/>
            <p:nvPr/>
          </p:nvSpPr>
          <p:spPr>
            <a:xfrm>
              <a:off x="6141725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5" name="Google Shape;475;p40"/>
            <p:cNvSpPr/>
            <p:nvPr/>
          </p:nvSpPr>
          <p:spPr>
            <a:xfrm>
              <a:off x="627470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6" name="Google Shape;476;p40"/>
            <p:cNvSpPr/>
            <p:nvPr/>
          </p:nvSpPr>
          <p:spPr>
            <a:xfrm>
              <a:off x="640767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7" name="Google Shape;477;p40"/>
            <p:cNvSpPr/>
            <p:nvPr/>
          </p:nvSpPr>
          <p:spPr>
            <a:xfrm>
              <a:off x="6540650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0"/>
                    <a:pt x="1369" y="0"/>
                  </a:cubicBezTo>
                  <a:cubicBezTo>
                    <a:pt x="2129" y="0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8" name="Google Shape;478;p40"/>
            <p:cNvSpPr/>
            <p:nvPr/>
          </p:nvSpPr>
          <p:spPr>
            <a:xfrm>
              <a:off x="6673650" y="13551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79" name="Google Shape;479;p40"/>
            <p:cNvSpPr/>
            <p:nvPr/>
          </p:nvSpPr>
          <p:spPr>
            <a:xfrm>
              <a:off x="60087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6141725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627470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640767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6540650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7" y="1368"/>
                  </a:moveTo>
                  <a:cubicBezTo>
                    <a:pt x="2737" y="2128"/>
                    <a:pt x="2129" y="2736"/>
                    <a:pt x="1369" y="2736"/>
                  </a:cubicBezTo>
                  <a:cubicBezTo>
                    <a:pt x="609" y="2736"/>
                    <a:pt x="1" y="2128"/>
                    <a:pt x="1" y="1368"/>
                  </a:cubicBezTo>
                  <a:cubicBezTo>
                    <a:pt x="1" y="608"/>
                    <a:pt x="609" y="1"/>
                    <a:pt x="1369" y="1"/>
                  </a:cubicBezTo>
                  <a:cubicBezTo>
                    <a:pt x="2129" y="1"/>
                    <a:pt x="2737" y="608"/>
                    <a:pt x="2737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6806625" y="1231300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9"/>
                  </a:moveTo>
                  <a:cubicBezTo>
                    <a:pt x="2736" y="2129"/>
                    <a:pt x="2128" y="2737"/>
                    <a:pt x="1368" y="2737"/>
                  </a:cubicBezTo>
                  <a:cubicBezTo>
                    <a:pt x="608" y="2737"/>
                    <a:pt x="0" y="2129"/>
                    <a:pt x="0" y="1369"/>
                  </a:cubicBezTo>
                  <a:cubicBezTo>
                    <a:pt x="0" y="609"/>
                    <a:pt x="608" y="1"/>
                    <a:pt x="1368" y="1"/>
                  </a:cubicBezTo>
                  <a:cubicBezTo>
                    <a:pt x="2128" y="1"/>
                    <a:pt x="2736" y="609"/>
                    <a:pt x="2736" y="1369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6806625" y="13551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0"/>
                    <a:pt x="1368" y="0"/>
                  </a:cubicBezTo>
                  <a:cubicBezTo>
                    <a:pt x="2128" y="0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6" name="Google Shape;486;p40"/>
            <p:cNvSpPr/>
            <p:nvPr/>
          </p:nvSpPr>
          <p:spPr>
            <a:xfrm>
              <a:off x="6806625" y="14782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487" name="Google Shape;487;p40"/>
            <p:cNvSpPr/>
            <p:nvPr/>
          </p:nvSpPr>
          <p:spPr>
            <a:xfrm>
              <a:off x="6673650" y="1478275"/>
              <a:ext cx="68400" cy="68425"/>
            </a:xfrm>
            <a:custGeom>
              <a:avLst/>
              <a:gdLst/>
              <a:ahLst/>
              <a:cxnLst/>
              <a:rect l="l" t="t" r="r" b="b"/>
              <a:pathLst>
                <a:path w="2736" h="2737" fill="none" extrusionOk="0">
                  <a:moveTo>
                    <a:pt x="2736" y="1368"/>
                  </a:moveTo>
                  <a:cubicBezTo>
                    <a:pt x="2736" y="2128"/>
                    <a:pt x="2128" y="2736"/>
                    <a:pt x="1368" y="2736"/>
                  </a:cubicBezTo>
                  <a:cubicBezTo>
                    <a:pt x="608" y="2736"/>
                    <a:pt x="0" y="2128"/>
                    <a:pt x="0" y="1368"/>
                  </a:cubicBezTo>
                  <a:cubicBezTo>
                    <a:pt x="0" y="608"/>
                    <a:pt x="608" y="1"/>
                    <a:pt x="1368" y="1"/>
                  </a:cubicBezTo>
                  <a:cubicBezTo>
                    <a:pt x="2128" y="1"/>
                    <a:pt x="2736" y="608"/>
                    <a:pt x="2736" y="1368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accen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sp>
        <p:nvSpPr>
          <p:cNvPr id="34" name="Google Shape;353;p33"/>
          <p:cNvSpPr txBox="1">
            <a:spLocks/>
          </p:cNvSpPr>
          <p:nvPr/>
        </p:nvSpPr>
        <p:spPr>
          <a:xfrm>
            <a:off x="605400" y="1264200"/>
            <a:ext cx="79332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Karla"/>
              <a:buNone/>
              <a:defRPr sz="1600" b="1" i="0" u="none" strike="noStrike" cap="none">
                <a:solidFill>
                  <a:schemeClr val="accent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Questrial"/>
              <a:buNone/>
              <a:defRPr sz="1600" b="0" i="0" u="none" strike="noStrike" cap="none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marL="285750" indent="-285750">
              <a:spcBef>
                <a:spcPts val="30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en-US" sz="1700" dirty="0" err="1">
                <a:latin typeface="Questrial" charset="0"/>
              </a:rPr>
              <a:t>L</a:t>
            </a:r>
            <a:r>
              <a:rPr lang="en-US" sz="1700" dirty="0" err="1" smtClean="0">
                <a:latin typeface="Questrial" charset="0"/>
              </a:rPr>
              <a:t>ựa</a:t>
            </a:r>
            <a:r>
              <a:rPr lang="en-US" sz="1700" dirty="0" smtClean="0">
                <a:latin typeface="Questrial" charset="0"/>
              </a:rPr>
              <a:t> </a:t>
            </a:r>
            <a:r>
              <a:rPr lang="en-US" sz="1700" dirty="0" err="1" smtClean="0">
                <a:latin typeface="Questrial" charset="0"/>
              </a:rPr>
              <a:t>chọn</a:t>
            </a:r>
            <a:r>
              <a:rPr lang="en-US" sz="1700" dirty="0" smtClean="0">
                <a:latin typeface="Questrial" charset="0"/>
              </a:rPr>
              <a:t> </a:t>
            </a:r>
            <a:r>
              <a:rPr lang="en-US" sz="1700" dirty="0" err="1" smtClean="0">
                <a:latin typeface="Questrial" charset="0"/>
              </a:rPr>
              <a:t>công</a:t>
            </a:r>
            <a:r>
              <a:rPr lang="en-US" sz="1700" dirty="0" smtClean="0">
                <a:latin typeface="Questrial" charset="0"/>
              </a:rPr>
              <a:t> </a:t>
            </a:r>
            <a:r>
              <a:rPr lang="en-US" sz="1700" dirty="0" err="1" smtClean="0">
                <a:latin typeface="Questrial" charset="0"/>
              </a:rPr>
              <a:t>nghệ</a:t>
            </a:r>
            <a:r>
              <a:rPr lang="en-US" sz="1700" dirty="0" smtClean="0">
                <a:latin typeface="Questrial" charset="0"/>
              </a:rPr>
              <a:t>: </a:t>
            </a:r>
            <a:r>
              <a:rPr lang="en-US" sz="1700" b="0" dirty="0" smtClean="0">
                <a:solidFill>
                  <a:schemeClr val="tx1"/>
                </a:solidFill>
                <a:latin typeface="Questrial" charset="0"/>
              </a:rPr>
              <a:t>Java, </a:t>
            </a:r>
            <a:r>
              <a:rPr lang="en-US" sz="1700" b="0" dirty="0" err="1" smtClean="0">
                <a:solidFill>
                  <a:schemeClr val="tx1"/>
                </a:solidFill>
                <a:latin typeface="Questrial" charset="0"/>
              </a:rPr>
              <a:t>Mysql</a:t>
            </a:r>
            <a:r>
              <a:rPr lang="en-US" sz="1700" b="0" dirty="0" smtClean="0">
                <a:solidFill>
                  <a:schemeClr val="tx1"/>
                </a:solidFill>
                <a:latin typeface="Questrial" charset="0"/>
              </a:rPr>
              <a:t> , Spring framework, Hibernate, JSF</a:t>
            </a:r>
          </a:p>
          <a:p>
            <a:pPr marL="285750" indent="-285750">
              <a:spcBef>
                <a:spcPts val="30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en-US" sz="1700" dirty="0" err="1" smtClean="0">
                <a:latin typeface="Questrial" charset="0"/>
              </a:rPr>
              <a:t>Mô</a:t>
            </a:r>
            <a:r>
              <a:rPr lang="en-US" sz="1700" dirty="0" smtClean="0">
                <a:latin typeface="Questrial" charset="0"/>
              </a:rPr>
              <a:t> </a:t>
            </a:r>
            <a:r>
              <a:rPr lang="en-US" sz="1700" dirty="0" err="1" smtClean="0">
                <a:latin typeface="Questrial" charset="0"/>
              </a:rPr>
              <a:t>hình</a:t>
            </a:r>
            <a:r>
              <a:rPr lang="en-US" sz="1700" dirty="0" smtClean="0">
                <a:latin typeface="Questrial" charset="0"/>
              </a:rPr>
              <a:t> </a:t>
            </a:r>
            <a:r>
              <a:rPr lang="en-US" sz="1700" dirty="0" err="1" smtClean="0">
                <a:latin typeface="Questrial" charset="0"/>
              </a:rPr>
              <a:t>thiết</a:t>
            </a:r>
            <a:r>
              <a:rPr lang="en-US" sz="1700" dirty="0" smtClean="0">
                <a:latin typeface="Questrial" charset="0"/>
              </a:rPr>
              <a:t> </a:t>
            </a:r>
            <a:r>
              <a:rPr lang="en-US" sz="1700" dirty="0" err="1" smtClean="0">
                <a:latin typeface="Questrial" charset="0"/>
              </a:rPr>
              <a:t>kế</a:t>
            </a:r>
            <a:r>
              <a:rPr lang="en-US" sz="1700" dirty="0" smtClean="0">
                <a:latin typeface="Questrial" charset="0"/>
              </a:rPr>
              <a:t>: </a:t>
            </a:r>
            <a:r>
              <a:rPr lang="en-US" sz="1700" b="0" dirty="0" smtClean="0">
                <a:solidFill>
                  <a:schemeClr val="tx1"/>
                </a:solidFill>
                <a:latin typeface="Questrial" charset="0"/>
              </a:rPr>
              <a:t>MVC</a:t>
            </a:r>
            <a:r>
              <a:rPr lang="en-US" sz="1700" b="0" dirty="0">
                <a:solidFill>
                  <a:schemeClr val="tx1"/>
                </a:solidFill>
                <a:latin typeface="Questrial" charset="0"/>
              </a:rPr>
              <a:t>, </a:t>
            </a:r>
            <a:r>
              <a:rPr lang="en-US" sz="1700" b="0" dirty="0" smtClean="0">
                <a:solidFill>
                  <a:schemeClr val="tx1"/>
                </a:solidFill>
                <a:latin typeface="Questrial" charset="0"/>
              </a:rPr>
              <a:t>Dependency Injection</a:t>
            </a:r>
          </a:p>
          <a:p>
            <a:pPr marL="285750" indent="-285750">
              <a:spcBef>
                <a:spcPts val="300"/>
              </a:spcBef>
              <a:buClr>
                <a:schemeClr val="dk1"/>
              </a:buClr>
              <a:buSzPts val="1100"/>
              <a:buFontTx/>
              <a:buChar char="-"/>
            </a:pPr>
            <a:r>
              <a:rPr lang="en-US" sz="1700" dirty="0" err="1" smtClean="0">
                <a:latin typeface="Questrial" charset="0"/>
              </a:rPr>
              <a:t>Các</a:t>
            </a:r>
            <a:r>
              <a:rPr lang="en-US" sz="1700" dirty="0" smtClean="0">
                <a:latin typeface="Questrial" charset="0"/>
              </a:rPr>
              <a:t> </a:t>
            </a:r>
            <a:r>
              <a:rPr lang="en-US" sz="1700" dirty="0" err="1" smtClean="0">
                <a:latin typeface="Questrial" charset="0"/>
              </a:rPr>
              <a:t>chức</a:t>
            </a:r>
            <a:r>
              <a:rPr lang="en-US" sz="1700" dirty="0" smtClean="0">
                <a:latin typeface="Questrial" charset="0"/>
              </a:rPr>
              <a:t> </a:t>
            </a:r>
            <a:r>
              <a:rPr lang="en-US" sz="1700" dirty="0" err="1" smtClean="0">
                <a:latin typeface="Questrial" charset="0"/>
              </a:rPr>
              <a:t>năng</a:t>
            </a:r>
            <a:r>
              <a:rPr lang="en-US" sz="1700" dirty="0" smtClean="0">
                <a:latin typeface="Questrial" charset="0"/>
              </a:rPr>
              <a:t>:</a:t>
            </a:r>
            <a:endParaRPr lang="en-US" sz="1700" b="0" dirty="0" smtClean="0">
              <a:solidFill>
                <a:schemeClr val="tx1"/>
              </a:solidFill>
              <a:latin typeface="Questrial" charset="0"/>
            </a:endParaRPr>
          </a:p>
          <a:p>
            <a:pPr marL="0" indent="0">
              <a:buClr>
                <a:schemeClr val="dk1"/>
              </a:buClr>
              <a:buSzPts val="1100"/>
            </a:pPr>
            <a:endParaRPr lang="en-US" sz="1700" b="0" dirty="0" smtClean="0">
              <a:solidFill>
                <a:schemeClr val="tx1"/>
              </a:solidFill>
              <a:latin typeface="Questrial" charset="0"/>
            </a:endParaRPr>
          </a:p>
          <a:p>
            <a:pPr marL="285750" indent="-285750">
              <a:buClr>
                <a:schemeClr val="dk1"/>
              </a:buClr>
              <a:buSzPts val="1100"/>
              <a:buFontTx/>
              <a:buChar char="-"/>
            </a:pPr>
            <a:endParaRPr lang="vi-VN" sz="1700" dirty="0">
              <a:latin typeface="Questrial" charset="0"/>
            </a:endParaRPr>
          </a:p>
        </p:txBody>
      </p:sp>
      <p:grpSp>
        <p:nvGrpSpPr>
          <p:cNvPr id="82" name="Google Shape;952;p50"/>
          <p:cNvGrpSpPr/>
          <p:nvPr/>
        </p:nvGrpSpPr>
        <p:grpSpPr>
          <a:xfrm>
            <a:off x="801010" y="3446324"/>
            <a:ext cx="540481" cy="539352"/>
            <a:chOff x="3541011" y="1508594"/>
            <a:chExt cx="350166" cy="349434"/>
          </a:xfrm>
        </p:grpSpPr>
        <p:sp>
          <p:nvSpPr>
            <p:cNvPr id="83" name="Google Shape;953;p5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4" name="Google Shape;954;p5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5" name="Google Shape;955;p5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6" name="Google Shape;956;p5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7" name="Google Shape;957;p5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8" name="Google Shape;958;p5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89" name="Google Shape;959;p5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0" name="Google Shape;960;p5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1" name="Google Shape;961;p5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2" name="Google Shape;962;p5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3" name="Google Shape;963;p5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4" name="Google Shape;964;p5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95" name="Google Shape;965;p5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108" name="Google Shape;943;p50"/>
          <p:cNvGrpSpPr/>
          <p:nvPr/>
        </p:nvGrpSpPr>
        <p:grpSpPr>
          <a:xfrm>
            <a:off x="5316427" y="3496703"/>
            <a:ext cx="497791" cy="422138"/>
            <a:chOff x="2661459" y="2015001"/>
            <a:chExt cx="322508" cy="273494"/>
          </a:xfrm>
        </p:grpSpPr>
        <p:sp>
          <p:nvSpPr>
            <p:cNvPr id="109" name="Google Shape;944;p5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10" name="Google Shape;945;p5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grpSp>
        <p:nvGrpSpPr>
          <p:cNvPr id="116" name="Google Shape;943;p50"/>
          <p:cNvGrpSpPr/>
          <p:nvPr/>
        </p:nvGrpSpPr>
        <p:grpSpPr>
          <a:xfrm>
            <a:off x="859470" y="3507412"/>
            <a:ext cx="497791" cy="422138"/>
            <a:chOff x="2661459" y="2015001"/>
            <a:chExt cx="322508" cy="273494"/>
          </a:xfrm>
        </p:grpSpPr>
        <p:sp>
          <p:nvSpPr>
            <p:cNvPr id="117" name="Google Shape;944;p5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  <p:sp>
          <p:nvSpPr>
            <p:cNvPr id="118" name="Google Shape;945;p5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Questrial" charset="0"/>
              </a:endParaRPr>
            </a:p>
          </p:txBody>
        </p:sp>
      </p:grpSp>
      <p:pic>
        <p:nvPicPr>
          <p:cNvPr id="96" name="Picture 95"/>
          <p:cNvPicPr/>
          <p:nvPr/>
        </p:nvPicPr>
        <p:blipFill>
          <a:blip r:embed="rId3"/>
          <a:stretch>
            <a:fillRect/>
          </a:stretch>
        </p:blipFill>
        <p:spPr>
          <a:xfrm>
            <a:off x="1096354" y="2388477"/>
            <a:ext cx="3102263" cy="1922266"/>
          </a:xfrm>
          <a:prstGeom prst="rect">
            <a:avLst/>
          </a:prstGeom>
          <a:ln>
            <a:solidFill>
              <a:schemeClr val="tx1">
                <a:alpha val="48000"/>
              </a:schemeClr>
            </a:solidFill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5218" y="2388477"/>
            <a:ext cx="2783082" cy="1894292"/>
          </a:xfrm>
          <a:prstGeom prst="rect">
            <a:avLst/>
          </a:prstGeom>
          <a:noFill/>
          <a:ln w="9525">
            <a:solidFill>
              <a:schemeClr val="tx1">
                <a:alpha val="51000"/>
              </a:schemeClr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101644" y="4310743"/>
            <a:ext cx="10916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 smtClean="0">
                <a:latin typeface="Questrial" charset="0"/>
              </a:rPr>
              <a:t>Mô</a:t>
            </a:r>
            <a:r>
              <a:rPr lang="en-US" sz="1100" dirty="0" smtClean="0">
                <a:latin typeface="Questrial" charset="0"/>
              </a:rPr>
              <a:t> </a:t>
            </a:r>
            <a:r>
              <a:rPr lang="en-US" sz="1100" dirty="0" err="1" smtClean="0">
                <a:latin typeface="Questrial" charset="0"/>
              </a:rPr>
              <a:t>hình</a:t>
            </a:r>
            <a:r>
              <a:rPr lang="en-US" sz="1100" dirty="0" smtClean="0">
                <a:latin typeface="Questrial" charset="0"/>
              </a:rPr>
              <a:t> MVC</a:t>
            </a:r>
            <a:endParaRPr lang="en-US" sz="1100" dirty="0">
              <a:latin typeface="Questrial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5910247" y="4282769"/>
            <a:ext cx="11716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 smtClean="0">
                <a:latin typeface="Questrial" charset="0"/>
              </a:rPr>
              <a:t>Các</a:t>
            </a:r>
            <a:r>
              <a:rPr lang="en-US" sz="1100" dirty="0" smtClean="0">
                <a:latin typeface="Questrial" charset="0"/>
              </a:rPr>
              <a:t> </a:t>
            </a:r>
            <a:r>
              <a:rPr lang="en-US" sz="1100" dirty="0" err="1" smtClean="0">
                <a:latin typeface="Questrial" charset="0"/>
              </a:rPr>
              <a:t>chức</a:t>
            </a:r>
            <a:r>
              <a:rPr lang="en-US" sz="1100" dirty="0" smtClean="0">
                <a:latin typeface="Questrial" charset="0"/>
              </a:rPr>
              <a:t> </a:t>
            </a:r>
            <a:r>
              <a:rPr lang="en-US" sz="1100" dirty="0" err="1" smtClean="0">
                <a:latin typeface="Questrial" charset="0"/>
              </a:rPr>
              <a:t>năng</a:t>
            </a:r>
            <a:endParaRPr lang="en-US" sz="1100" dirty="0">
              <a:latin typeface="Quest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24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6"/>
          <p:cNvSpPr txBox="1">
            <a:spLocks noGrp="1"/>
          </p:cNvSpPr>
          <p:nvPr>
            <p:ph type="title"/>
          </p:nvPr>
        </p:nvSpPr>
        <p:spPr>
          <a:xfrm>
            <a:off x="5946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Questrial" charset="0"/>
              </a:rPr>
              <a:t>4</a:t>
            </a:r>
            <a:r>
              <a:rPr lang="en" dirty="0" smtClean="0">
                <a:latin typeface="Questrial" charset="0"/>
              </a:rPr>
              <a:t>. Các kết quả</a:t>
            </a:r>
            <a:endParaRPr dirty="0">
              <a:latin typeface="Questrial" charset="0"/>
            </a:endParaRPr>
          </a:p>
        </p:txBody>
      </p:sp>
      <p:sp>
        <p:nvSpPr>
          <p:cNvPr id="390" name="Google Shape;390;p36"/>
          <p:cNvSpPr txBox="1">
            <a:spLocks noGrp="1"/>
          </p:cNvSpPr>
          <p:nvPr>
            <p:ph type="body" idx="1"/>
          </p:nvPr>
        </p:nvSpPr>
        <p:spPr>
          <a:xfrm>
            <a:off x="495300" y="1282700"/>
            <a:ext cx="8229600" cy="2741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Thiết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kế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cơ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sở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dữ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liệu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: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cơ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sở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dữ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liệu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Questrial" charset="0"/>
              </a:rPr>
              <a:t>chuẩn</a:t>
            </a:r>
            <a:r>
              <a:rPr lang="en-US" dirty="0" smtClean="0">
                <a:solidFill>
                  <a:schemeClr val="tx1"/>
                </a:solidFill>
                <a:latin typeface="Questrial" charset="0"/>
              </a:rPr>
              <a:t> 3NF.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b="1" dirty="0">
              <a:solidFill>
                <a:schemeClr val="accent1"/>
              </a:solidFill>
              <a:latin typeface="Quest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31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l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913" y="-29674"/>
            <a:ext cx="7576457" cy="5173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567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6"/>
          <p:cNvSpPr txBox="1">
            <a:spLocks noGrp="1"/>
          </p:cNvSpPr>
          <p:nvPr>
            <p:ph type="title"/>
          </p:nvPr>
        </p:nvSpPr>
        <p:spPr>
          <a:xfrm>
            <a:off x="5946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Questrial" charset="0"/>
              </a:rPr>
              <a:t>4</a:t>
            </a:r>
            <a:r>
              <a:rPr lang="en" dirty="0" smtClean="0">
                <a:latin typeface="Questrial" charset="0"/>
              </a:rPr>
              <a:t>. Các kết quả</a:t>
            </a:r>
            <a:endParaRPr dirty="0">
              <a:latin typeface="Questrial" charset="0"/>
            </a:endParaRPr>
          </a:p>
        </p:txBody>
      </p:sp>
      <p:sp>
        <p:nvSpPr>
          <p:cNvPr id="390" name="Google Shape;390;p36"/>
          <p:cNvSpPr txBox="1">
            <a:spLocks noGrp="1"/>
          </p:cNvSpPr>
          <p:nvPr>
            <p:ph type="body" idx="1"/>
          </p:nvPr>
        </p:nvSpPr>
        <p:spPr>
          <a:xfrm>
            <a:off x="495300" y="1282700"/>
            <a:ext cx="8229600" cy="2741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Xây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dựng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chức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năng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b="1" dirty="0">
              <a:solidFill>
                <a:schemeClr val="accent1"/>
              </a:solidFill>
              <a:latin typeface="Questrial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056" y="1872342"/>
            <a:ext cx="3817258" cy="281577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  <p:pic>
        <p:nvPicPr>
          <p:cNvPr id="5" name="Picture 4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086" y="1872340"/>
            <a:ext cx="4223657" cy="281577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46871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6"/>
          <p:cNvSpPr txBox="1">
            <a:spLocks noGrp="1"/>
          </p:cNvSpPr>
          <p:nvPr>
            <p:ph type="title"/>
          </p:nvPr>
        </p:nvSpPr>
        <p:spPr>
          <a:xfrm>
            <a:off x="594600" y="533500"/>
            <a:ext cx="8100000" cy="7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Questrial" charset="0"/>
              </a:rPr>
              <a:t>4</a:t>
            </a:r>
            <a:r>
              <a:rPr lang="en" dirty="0" smtClean="0">
                <a:latin typeface="Questrial" charset="0"/>
              </a:rPr>
              <a:t>. Các kết quả</a:t>
            </a:r>
            <a:endParaRPr dirty="0">
              <a:latin typeface="Questrial" charset="0"/>
            </a:endParaRPr>
          </a:p>
        </p:txBody>
      </p:sp>
      <p:sp>
        <p:nvSpPr>
          <p:cNvPr id="390" name="Google Shape;390;p36"/>
          <p:cNvSpPr txBox="1">
            <a:spLocks noGrp="1"/>
          </p:cNvSpPr>
          <p:nvPr>
            <p:ph type="body" idx="1"/>
          </p:nvPr>
        </p:nvSpPr>
        <p:spPr>
          <a:xfrm>
            <a:off x="495300" y="1282700"/>
            <a:ext cx="8229600" cy="2741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Xây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dựng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chức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 </a:t>
            </a:r>
            <a:r>
              <a:rPr lang="en-US" b="1" dirty="0" err="1" smtClean="0">
                <a:solidFill>
                  <a:schemeClr val="accent1"/>
                </a:solidFill>
                <a:latin typeface="Questrial" charset="0"/>
              </a:rPr>
              <a:t>năng</a:t>
            </a:r>
            <a:r>
              <a:rPr lang="en-US" b="1" dirty="0" smtClean="0">
                <a:solidFill>
                  <a:schemeClr val="accent1"/>
                </a:solidFill>
                <a:latin typeface="Questrial" charset="0"/>
              </a:rPr>
              <a:t>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b="1" dirty="0">
              <a:solidFill>
                <a:schemeClr val="accent1"/>
              </a:solidFill>
              <a:latin typeface="Questrial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592" y="1872342"/>
            <a:ext cx="3461522" cy="2830288"/>
          </a:xfrm>
          <a:prstGeom prst="rect">
            <a:avLst/>
          </a:prstGeom>
          <a:solidFill>
            <a:schemeClr val="accent1">
              <a:alpha val="41000"/>
            </a:schemeClr>
          </a:solidFill>
          <a:ln w="12700">
            <a:solidFill>
              <a:schemeClr val="accent1">
                <a:alpha val="76000"/>
              </a:schemeClr>
            </a:solidFill>
          </a:ln>
          <a:effectLst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0236" y="1872342"/>
            <a:ext cx="4319913" cy="2830288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069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nex Minimalist Business Plan by Slidesgo">
  <a:themeElements>
    <a:clrScheme name="Simple Light">
      <a:dk1>
        <a:srgbClr val="434343"/>
      </a:dk1>
      <a:lt1>
        <a:srgbClr val="FFFFFF"/>
      </a:lt1>
      <a:dk2>
        <a:srgbClr val="999999"/>
      </a:dk2>
      <a:lt2>
        <a:srgbClr val="EEEEEE"/>
      </a:lt2>
      <a:accent1>
        <a:srgbClr val="BF9000"/>
      </a:accent1>
      <a:accent2>
        <a:srgbClr val="434343"/>
      </a:accent2>
      <a:accent3>
        <a:srgbClr val="FFD966"/>
      </a:accent3>
      <a:accent4>
        <a:srgbClr val="BF9000"/>
      </a:accent4>
      <a:accent5>
        <a:srgbClr val="434343"/>
      </a:accent5>
      <a:accent6>
        <a:srgbClr val="FFD966"/>
      </a:accent6>
      <a:hlink>
        <a:srgbClr val="BF9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510</Words>
  <Application>Microsoft Office PowerPoint</Application>
  <PresentationFormat>On-screen Show (16:9)</PresentationFormat>
  <Paragraphs>71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Questrial</vt:lpstr>
      <vt:lpstr>Overpass</vt:lpstr>
      <vt:lpstr>Karla</vt:lpstr>
      <vt:lpstr>Genex Minimalist Business Plan by Slidesgo</vt:lpstr>
      <vt:lpstr>XÂY DỰNG PHẦN MỀM QUẢN LÝ KINH DOANH BẤT ĐỘNG SẢN TẠI MỘT CÔNG TY KINH DOANH VÀ PHÁT TRIỂN NHÀ Ở</vt:lpstr>
      <vt:lpstr>NỘI DUNG CHÍNH</vt:lpstr>
      <vt:lpstr>1. ĐẶT VẤN ĐỀ</vt:lpstr>
      <vt:lpstr>2. Mục đích của đề tài</vt:lpstr>
      <vt:lpstr>3. Quy trình xây dựng hệ thống</vt:lpstr>
      <vt:lpstr>4. Các kết quả</vt:lpstr>
      <vt:lpstr>PowerPoint Presentation</vt:lpstr>
      <vt:lpstr>4. Các kết quả</vt:lpstr>
      <vt:lpstr>4. Các kết quả</vt:lpstr>
      <vt:lpstr>4. Các kết quả</vt:lpstr>
      <vt:lpstr>4. Các kết quả</vt:lpstr>
      <vt:lpstr>4. Các kết quả</vt:lpstr>
      <vt:lpstr>Hạn chế</vt:lpstr>
      <vt:lpstr>5. Hướng phát triển đề tài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XÂY DỰNG PHẦN MỀM QUẢN LÝ KINH DOANH BẤT ĐỘNG SẢN TẠI MỘT CÔNG TY KINH DOANH VÀ PHÁT TRIỂN NHÀ Ở</dc:title>
  <cp:lastModifiedBy>NicoBenic</cp:lastModifiedBy>
  <cp:revision>39</cp:revision>
  <dcterms:modified xsi:type="dcterms:W3CDTF">2020-12-24T16:09:14Z</dcterms:modified>
</cp:coreProperties>
</file>